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3.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60" r:id="rId2"/>
    <p:sldId id="342" r:id="rId3"/>
    <p:sldId id="343" r:id="rId4"/>
    <p:sldId id="345" r:id="rId5"/>
    <p:sldId id="346" r:id="rId6"/>
    <p:sldId id="347" r:id="rId7"/>
    <p:sldId id="348" r:id="rId8"/>
    <p:sldId id="349" r:id="rId9"/>
    <p:sldId id="350" r:id="rId10"/>
    <p:sldId id="351" r:id="rId11"/>
    <p:sldId id="352" r:id="rId12"/>
    <p:sldId id="353" r:id="rId13"/>
    <p:sldId id="354" r:id="rId14"/>
    <p:sldId id="355" r:id="rId15"/>
    <p:sldId id="405" r:id="rId16"/>
    <p:sldId id="403" r:id="rId17"/>
    <p:sldId id="406" r:id="rId18"/>
    <p:sldId id="404" r:id="rId19"/>
    <p:sldId id="407" r:id="rId20"/>
    <p:sldId id="361" r:id="rId21"/>
    <p:sldId id="362" r:id="rId22"/>
    <p:sldId id="408" r:id="rId23"/>
    <p:sldId id="357" r:id="rId24"/>
    <p:sldId id="356" r:id="rId25"/>
    <p:sldId id="40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409" r:id="rId55"/>
    <p:sldId id="391" r:id="rId56"/>
    <p:sldId id="392" r:id="rId57"/>
    <p:sldId id="393" r:id="rId58"/>
    <p:sldId id="398" r:id="rId59"/>
    <p:sldId id="399" r:id="rId60"/>
    <p:sldId id="400" r:id="rId61"/>
    <p:sldId id="401" r:id="rId62"/>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82" autoAdjust="0"/>
    <p:restoredTop sz="81064" autoAdjust="0"/>
  </p:normalViewPr>
  <p:slideViewPr>
    <p:cSldViewPr snapToGrid="0">
      <p:cViewPr varScale="1">
        <p:scale>
          <a:sx n="86" d="100"/>
          <a:sy n="86" d="100"/>
        </p:scale>
        <p:origin x="-840"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11/10/18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11/10/18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16</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17</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18</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perfect classifier the ROC curve will go straight up the Y axis and then along the X axis. A classifier with no power will sit on the diagonal, whilst most classifiers fall somewhere in between.</a:t>
            </a:r>
          </a:p>
          <a:p>
            <a:endParaRPr lang="en-US" dirty="0" smtClean="0"/>
          </a:p>
          <a:p>
            <a:r>
              <a:rPr lang="en-US" dirty="0" smtClean="0"/>
              <a:t>ROC analysis provides tools to select possibly optimal models and to discard suboptimal ones independently from (and prior to specifying) the cost context or the class distribution.</a:t>
            </a:r>
          </a:p>
          <a:p>
            <a:endParaRPr lang="en-US" dirty="0" smtClean="0"/>
          </a:p>
          <a:p>
            <a:r>
              <a:rPr lang="en-US" dirty="0" smtClean="0"/>
              <a:t>Threshold Selection</a:t>
            </a:r>
          </a:p>
          <a:p>
            <a:r>
              <a:rPr lang="en-US" dirty="0" smtClean="0"/>
              <a:t>It is immediately apparent that a ROC curve can be used to select a threshold for a classifier which </a:t>
            </a:r>
            <a:r>
              <a:rPr lang="en-US" dirty="0" err="1" smtClean="0"/>
              <a:t>maximises</a:t>
            </a:r>
            <a:r>
              <a:rPr lang="en-US" dirty="0" smtClean="0"/>
              <a:t> the true positives, while </a:t>
            </a:r>
            <a:r>
              <a:rPr lang="en-US" dirty="0" err="1" smtClean="0"/>
              <a:t>minimising</a:t>
            </a:r>
            <a:r>
              <a:rPr lang="en-US" dirty="0" smtClean="0"/>
              <a:t> the false positives.</a:t>
            </a:r>
          </a:p>
          <a:p>
            <a:endParaRPr lang="en-US" dirty="0" smtClean="0"/>
          </a:p>
          <a:p>
            <a:r>
              <a:rPr lang="en-US" dirty="0" smtClean="0"/>
              <a:t>However, different types of problems have different optimal classifier thresholds. For a cancer screening test, for example, we may be prepared to put up with a relatively high false positive rate in order to get a high true positive,  it is most important to identify possible cancer sufferers.</a:t>
            </a:r>
          </a:p>
          <a:p>
            <a:endParaRPr lang="en-US" dirty="0" smtClean="0"/>
          </a:p>
          <a:p>
            <a:r>
              <a:rPr lang="en-US" dirty="0" smtClean="0"/>
              <a:t>For a follow-up test after treatment, however, a different threshold might be more desirable, since we want to </a:t>
            </a:r>
            <a:r>
              <a:rPr lang="en-US" dirty="0" err="1" smtClean="0"/>
              <a:t>minimise</a:t>
            </a:r>
            <a:r>
              <a:rPr lang="en-US" dirty="0" smtClean="0"/>
              <a:t> false negatives, we don’t want to tell a patient they’re clear if this is not actually the case.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20</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Assessment</a:t>
            </a:r>
          </a:p>
          <a:p>
            <a:r>
              <a:rPr lang="en-US" dirty="0" smtClean="0"/>
              <a:t>ROC curves also give us the ability to assess the performance of the classifier over its entire operating range. The most widely-used measure is the area under the curve (AUC). As you can see from Figure 2, the AUC for a classifier with no power, essentially random guessing, is 0.5, because the curve follows the diagonal. The AUC for that mythical being, the perfect classifier, is 1.0. Most classifiers have AUCs that fall somewhere between these two values.</a:t>
            </a:r>
          </a:p>
          <a:p>
            <a:endParaRPr lang="en-US" dirty="0" smtClean="0"/>
          </a:p>
          <a:p>
            <a:r>
              <a:rPr lang="en-US" dirty="0" smtClean="0"/>
              <a:t>An AUC of less than 0.5 might indicate that something interesting is happening. A very low AUC might indicate that the problem has been set up wrongly, the classifier is finding a relationship in the data which is, essentially, the opposite of that expected. In such a case, inspection of the entire ROC curve might give some clues as to what is going on: have the positives and negatives been </a:t>
            </a:r>
            <a:r>
              <a:rPr lang="en-US" dirty="0" err="1" smtClean="0"/>
              <a:t>mislabelled</a:t>
            </a:r>
            <a:r>
              <a:rPr lang="en-US" dirty="0" smtClean="0"/>
              <a:t>?</a:t>
            </a:r>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21</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AUC provides an aggregate measure of performance across all possible classification thresholds. One way of interpreting AUC is as the probability that the model ranks a random positive example more highly than a random negative example. For example, given the following examples, which are arranged from left to right in ascending order of logistic regression predictions:</a:t>
            </a:r>
          </a:p>
          <a:p>
            <a:endParaRPr lang="en-US" dirty="0" smtClean="0"/>
          </a:p>
          <a:p>
            <a:r>
              <a:rPr lang="en-US" dirty="0" smtClean="0"/>
              <a:t>AUC represents the probability that a random positive (green) example is positioned to the right of a random negative (red) example.</a:t>
            </a:r>
          </a:p>
          <a:p>
            <a:endParaRPr lang="en-US" dirty="0" smtClean="0"/>
          </a:p>
          <a:p>
            <a:r>
              <a:rPr lang="en-US" dirty="0" smtClean="0"/>
              <a:t>AUC ranges in value from 0 to 1. A model whose predictions are 100% wrong has an AUC of 0.0; one whose predictions are 100% correct has an AUC of 1.0.</a:t>
            </a:r>
          </a:p>
          <a:p>
            <a:endParaRPr lang="en-US" dirty="0" smtClean="0"/>
          </a:p>
          <a:p>
            <a:r>
              <a:rPr lang="en-US" dirty="0" smtClean="0"/>
              <a:t>AUC is desirable for the following two reasons:</a:t>
            </a:r>
          </a:p>
          <a:p>
            <a:endParaRPr lang="en-US" dirty="0" smtClean="0"/>
          </a:p>
          <a:p>
            <a:r>
              <a:rPr lang="en-US" dirty="0" smtClean="0"/>
              <a:t>AUC is scale-invariant. It measures how well predictions are ranked, rather than their absolute values.</a:t>
            </a:r>
          </a:p>
          <a:p>
            <a:r>
              <a:rPr lang="en-US" dirty="0" smtClean="0"/>
              <a:t>AUC is classification-threshold-invariant. It measures the quality of the model's predictions irrespective of what classification threshold is chosen.</a:t>
            </a:r>
          </a:p>
          <a:p>
            <a:r>
              <a:rPr lang="en-US" dirty="0" smtClean="0"/>
              <a:t>However, both these reasons come with caveats, which may limit the usefulness of AUC in certain use cases:</a:t>
            </a:r>
          </a:p>
          <a:p>
            <a:endParaRPr lang="en-US" dirty="0" smtClean="0"/>
          </a:p>
          <a:p>
            <a:r>
              <a:rPr lang="en-US" dirty="0" smtClean="0"/>
              <a:t>Scale invariance is not always desirable. For example, sometimes we really do need well calibrated probability outputs, and AUC won’t tell us about that.</a:t>
            </a:r>
          </a:p>
          <a:p>
            <a:endParaRPr lang="en-US" dirty="0" smtClean="0"/>
          </a:p>
          <a:p>
            <a:r>
              <a:rPr lang="en-US" dirty="0" smtClean="0"/>
              <a:t>Classification-threshold invariance is not always desirable. In cases where there are wide disparities in the cost of false negatives vs. false positives, it may be critical to minimize one type of classification error. For example, when doing email spam detection, you likely want to prioritize minimizing false positives (even if that results in a significant increase of false negatives). AUC isn't a useful metric for this type of optimization.</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22</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23</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Kappa statistic (or value) is a metric that compares an Observed Accuracy with an Expected Accuracy (random chance) </a:t>
            </a:r>
            <a:r>
              <a:rPr lang="en-US" dirty="0" err="1" smtClean="0"/>
              <a:t>Tt</a:t>
            </a:r>
            <a:r>
              <a:rPr lang="en-US" dirty="0" smtClean="0"/>
              <a:t> takes into account random chance (agreement with a random classifier), which generally means it is less misleading than simply using accuracy as a metric (an Observed Accuracy of 80% is a lot less impressive with an Expected Accuracy of 75% versus an Expected Accuracy of 50%).</a:t>
            </a:r>
          </a:p>
          <a:p>
            <a:endParaRPr lang="en-US" dirty="0" smtClean="0"/>
          </a:p>
          <a:p>
            <a:endParaRPr lang="en-US" dirty="0" smtClean="0"/>
          </a:p>
          <a:p>
            <a:r>
              <a:rPr lang="en-US" dirty="0" smtClean="0"/>
              <a:t>Observed Accuracy is simply the number of instances that were classified correctly throughout the entire confusion matrix.</a:t>
            </a:r>
          </a:p>
          <a:p>
            <a:endParaRPr lang="en-US" dirty="0" smtClean="0"/>
          </a:p>
          <a:p>
            <a:r>
              <a:rPr lang="en-US" dirty="0" smtClean="0"/>
              <a:t>Expected Accuracy is defined as the accuracy that any random classifier would be expected to achieve based on the confusion matrix. The Expected Accuracy is directly related to the number of instances of each class, along with the number of instances that the machine learning classifier agreed with the ground truth label.</a:t>
            </a:r>
          </a:p>
          <a:p>
            <a:endParaRPr lang="en-US" dirty="0" smtClean="0"/>
          </a:p>
          <a:p>
            <a:r>
              <a:rPr lang="en-US" dirty="0" smtClean="0"/>
              <a:t>From previous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24</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essence, the kappa statistic is a measure of how closely the instances classified by the machine learning classifier matched the data labeled as ground truth, controlling for the accuracy of a random classifier as measured by the expected accuracy. Not only can this kappa statistic shed light into how the classifier itself performed, the kappa statistic for one model is directly comparable to the kappa statistic for any other model used for the same classification task.</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25</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54</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 learning techniques all share the same principles:</a:t>
            </a:r>
          </a:p>
          <a:p>
            <a:endParaRPr lang="en-US" dirty="0" smtClean="0"/>
          </a:p>
          <a:p>
            <a:r>
              <a:rPr lang="en-US" dirty="0" smtClean="0"/>
              <a:t>The training dataset contains inputs data (your predictors) and the value you want to predict (which can be numeric or not).</a:t>
            </a:r>
          </a:p>
          <a:p>
            <a:r>
              <a:rPr lang="en-US" dirty="0" smtClean="0"/>
              <a:t>The model will use the training data to learn a link between the input and the outputs. Underlying idea is that the training data can be generalized and that the model can be used on new data with some accuracy.</a:t>
            </a:r>
          </a:p>
          <a:p>
            <a:endParaRPr lang="en-US" dirty="0" smtClean="0"/>
          </a:p>
          <a:p>
            <a:r>
              <a:rPr lang="en-US" dirty="0" smtClean="0"/>
              <a:t>On the other hand, unsupervised learning does not use output data (at least output data that are different from the input). Unsupervised algorithms can be split into different categories:</a:t>
            </a:r>
          </a:p>
          <a:p>
            <a:endParaRPr lang="en-US" dirty="0" smtClean="0"/>
          </a:p>
          <a:p>
            <a:r>
              <a:rPr lang="en-US" dirty="0" smtClean="0"/>
              <a:t>Clustering algorithm, such as K-means, hierarchical clustering or mixture models. These algorithms try to discriminate and separate the observations in different groups.</a:t>
            </a:r>
          </a:p>
          <a:p>
            <a:r>
              <a:rPr lang="en-US" dirty="0" smtClean="0"/>
              <a:t>Dimensionality reduction algorithms (which are mostly unsupervised) such as PCA, ICA or </a:t>
            </a:r>
            <a:r>
              <a:rPr lang="en-US" dirty="0" err="1" smtClean="0"/>
              <a:t>autoencoder</a:t>
            </a:r>
            <a:r>
              <a:rPr lang="en-US" dirty="0" smtClean="0"/>
              <a:t>. These algorithms find the best representation of the data with fewer dimensions.</a:t>
            </a:r>
          </a:p>
          <a:p>
            <a:r>
              <a:rPr lang="en-US" dirty="0" smtClean="0"/>
              <a:t>Anomaly detections to find outliers in the data, i.e. observations which do not follow the data set patterns.</a:t>
            </a:r>
          </a:p>
          <a:p>
            <a:endParaRPr lang="en-US" dirty="0" smtClean="0"/>
          </a:p>
          <a:p>
            <a:endParaRPr lang="en-US" dirty="0" smtClean="0"/>
          </a:p>
          <a:p>
            <a:r>
              <a:rPr lang="en-US" dirty="0" smtClean="0"/>
              <a:t>Reinforcement learning algorithms try to find the best ways to earn the greatest reward by following these circular steps:</a:t>
            </a:r>
          </a:p>
          <a:p>
            <a:endParaRPr lang="en-US" dirty="0" smtClean="0"/>
          </a:p>
          <a:p>
            <a:r>
              <a:rPr lang="en-US" dirty="0" smtClean="0"/>
              <a:t>Given its and the environment’s states, the agent will choose the action which will maximize its reward or will explore a new possibility. These actions will change the environment’s and the agent states. They will also be interpreted to give a reward to the agent. By performing this loop many times, the agents will improve its behavior.</a:t>
            </a:r>
          </a:p>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a:t>
            </a:fld>
            <a:endParaRPr lang="en-US" dirty="0"/>
          </a:p>
        </p:txBody>
      </p:sp>
    </p:spTree>
    <p:extLst>
      <p:ext uri="{BB962C8B-B14F-4D97-AF65-F5344CB8AC3E}">
        <p14:creationId xmlns:p14="http://schemas.microsoft.com/office/powerpoint/2010/main" val="94320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Perceptron is usually used to classify the data into two classes. </a:t>
            </a:r>
          </a:p>
          <a:p>
            <a:endParaRPr lang="en-US" dirty="0" smtClean="0"/>
          </a:p>
          <a:p>
            <a:r>
              <a:rPr lang="en-US" dirty="0" smtClean="0"/>
              <a:t>The perceptron works on these simple steps</a:t>
            </a:r>
          </a:p>
          <a:p>
            <a:endParaRPr lang="en-US" dirty="0" smtClean="0"/>
          </a:p>
          <a:p>
            <a:r>
              <a:rPr lang="en-US" dirty="0" smtClean="0"/>
              <a:t>a. All the inputs are multiplied with their weights w.</a:t>
            </a:r>
          </a:p>
          <a:p>
            <a:endParaRPr lang="en-US" dirty="0" smtClean="0"/>
          </a:p>
          <a:p>
            <a:r>
              <a:rPr lang="en-US" dirty="0" smtClean="0"/>
              <a:t>b. Add all the multiplied values and call them Weighted Sum.</a:t>
            </a:r>
          </a:p>
          <a:p>
            <a:endParaRPr lang="en-US" dirty="0" smtClean="0"/>
          </a:p>
          <a:p>
            <a:r>
              <a:rPr lang="en-US" dirty="0" smtClean="0"/>
              <a:t>c. Apply that weighted sum to the Activation Function.</a:t>
            </a:r>
          </a:p>
          <a:p>
            <a:endParaRPr lang="en-US" dirty="0" smtClean="0"/>
          </a:p>
          <a:p>
            <a:r>
              <a:rPr lang="en-US" dirty="0" smtClean="0"/>
              <a:t>Why do we need Weights and Bias?</a:t>
            </a:r>
          </a:p>
          <a:p>
            <a:r>
              <a:rPr lang="en-US" dirty="0" smtClean="0"/>
              <a:t>Weights shows the strength of the particular node.</a:t>
            </a:r>
          </a:p>
          <a:p>
            <a:r>
              <a:rPr lang="en-US" dirty="0" smtClean="0"/>
              <a:t>A bias value allows you to shift the activation function curve up or down.</a:t>
            </a:r>
          </a:p>
          <a:p>
            <a:endParaRPr lang="en-US" dirty="0" smtClean="0"/>
          </a:p>
          <a:p>
            <a:r>
              <a:rPr lang="en-US" dirty="0" smtClean="0"/>
              <a:t>In short, the activation functions are used to map the input between the required values like (0, 1) or (-1, 1).</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55</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or Visible Layers</a:t>
            </a:r>
          </a:p>
          <a:p>
            <a:r>
              <a:rPr lang="en-US" dirty="0" smtClean="0"/>
              <a:t>The bottom layer that takes input from your dataset is called the visible layer, because it is the exposed part of the network. Often a neural network is drawn with a visible layer with one neuron per input value or column in your dataset. These are not neurons as described above, but simply pass the input value though to the next layer.</a:t>
            </a:r>
          </a:p>
          <a:p>
            <a:endParaRPr lang="en-US" dirty="0" smtClean="0"/>
          </a:p>
          <a:p>
            <a:r>
              <a:rPr lang="en-US" dirty="0" smtClean="0"/>
              <a:t>Hidden Layers</a:t>
            </a:r>
          </a:p>
          <a:p>
            <a:r>
              <a:rPr lang="en-US" dirty="0" smtClean="0"/>
              <a:t>Layers after the input layer are called hidden layers because that are not directly exposed to the input. The simplest network structure is to have a single neuron in the hidden layer that directly outputs the value.</a:t>
            </a:r>
          </a:p>
          <a:p>
            <a:endParaRPr lang="en-US" dirty="0" smtClean="0"/>
          </a:p>
          <a:p>
            <a:r>
              <a:rPr lang="en-US" dirty="0" smtClean="0"/>
              <a:t>Given increases in computing power and efficient libraries, very deep neural networks can be constructed. Deep learning can refer to having many hidden layers in your neural network. They are deep because they would have been unimaginably slow to train historically, but may take seconds or minutes to train using modern techniques and hardware.</a:t>
            </a:r>
          </a:p>
          <a:p>
            <a:endParaRPr lang="en-US" dirty="0" smtClean="0"/>
          </a:p>
          <a:p>
            <a:r>
              <a:rPr lang="en-US" dirty="0" smtClean="0"/>
              <a:t>Output Layer</a:t>
            </a:r>
          </a:p>
          <a:p>
            <a:r>
              <a:rPr lang="en-US" dirty="0" smtClean="0"/>
              <a:t>The final hidden layer is called the output layer and it is responsible for outputting a value or vector of values that correspond to the format required for the problem.</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56</a:t>
            </a:fld>
            <a:endParaRPr lang="en-US" dirty="0"/>
          </a:p>
        </p:txBody>
      </p:sp>
    </p:spTree>
    <p:extLst>
      <p:ext uri="{BB962C8B-B14F-4D97-AF65-F5344CB8AC3E}">
        <p14:creationId xmlns:p14="http://schemas.microsoft.com/office/powerpoint/2010/main" val="46191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Stochastic Gradient Descent</a:t>
            </a:r>
          </a:p>
          <a:p>
            <a:r>
              <a:rPr lang="en-US" dirty="0" smtClean="0"/>
              <a:t>The classical and still preferred training algorithm for neural networks is called stochastic gradient descent.</a:t>
            </a:r>
          </a:p>
          <a:p>
            <a:endParaRPr lang="en-US" dirty="0" smtClean="0"/>
          </a:p>
          <a:p>
            <a:r>
              <a:rPr lang="en-US" dirty="0" smtClean="0"/>
              <a:t>This is where one row of data is exposed to the network at a time as input. The network processes the input upward activating neurons as it goes to finally produce an output value. This is called a forward pass on the network. It is the type of pass that is also used after the network is trained in order to make predictions on new data.</a:t>
            </a:r>
          </a:p>
          <a:p>
            <a:endParaRPr lang="en-US" dirty="0" smtClean="0"/>
          </a:p>
          <a:p>
            <a:r>
              <a:rPr lang="en-US" dirty="0" smtClean="0"/>
              <a:t>The output of the network is compared to the expected output and an error is calculated. This error is then propagated back through the network, one layer at a time, and the weights are updated according to the amount that they contributed to the error. This clever bit of math is called the </a:t>
            </a:r>
            <a:r>
              <a:rPr lang="en-US" dirty="0" err="1" smtClean="0"/>
              <a:t>backpropagation</a:t>
            </a:r>
            <a:r>
              <a:rPr lang="en-US" dirty="0" smtClean="0"/>
              <a:t> algorithm.</a:t>
            </a:r>
          </a:p>
          <a:p>
            <a:endParaRPr lang="en-US" dirty="0" smtClean="0"/>
          </a:p>
          <a:p>
            <a:r>
              <a:rPr lang="en-US" dirty="0" smtClean="0"/>
              <a:t>The process is repeated for all of the examples in your training data. One of updating the network for the entire training dataset is called an epoch. A network may be trained for tens, hundreds or many thousands of epochs.</a:t>
            </a:r>
          </a:p>
          <a:p>
            <a:endParaRPr lang="en-US" dirty="0" smtClean="0"/>
          </a:p>
          <a:p>
            <a:r>
              <a:rPr lang="en-US" dirty="0" smtClean="0"/>
              <a:t>Weight Updates</a:t>
            </a:r>
          </a:p>
          <a:p>
            <a:r>
              <a:rPr lang="en-US" dirty="0" smtClean="0"/>
              <a:t>The weights in the network can be updated from the errors calculated for each training example and this is called online learning. It can result in fast but also chaotic changes to the network.</a:t>
            </a:r>
          </a:p>
          <a:p>
            <a:endParaRPr lang="en-US" dirty="0" smtClean="0"/>
          </a:p>
          <a:p>
            <a:r>
              <a:rPr lang="en-US" dirty="0" smtClean="0"/>
              <a:t>Alternatively, the errors can be saved up across all of the training examples and the network can be updated at the end. This is called batch learning and is often more stable.</a:t>
            </a:r>
          </a:p>
          <a:p>
            <a:endParaRPr lang="en-US" dirty="0" smtClean="0"/>
          </a:p>
          <a:p>
            <a:r>
              <a:rPr lang="en-US" dirty="0" smtClean="0"/>
              <a:t>The network topology and the final set of weights is all that you need to save from the model. Predictions are made by providing the input to the network and performing a forward-pass allowing it to generate an output that you can use as a prediction.</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58</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59</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60</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61</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set: A set of examples used for learning, that is to fit the parameters [i.e., weights] of the classifier.</a:t>
            </a:r>
          </a:p>
          <a:p>
            <a:endParaRPr lang="en-US" dirty="0" smtClean="0"/>
          </a:p>
          <a:p>
            <a:r>
              <a:rPr lang="en-US" dirty="0" smtClean="0"/>
              <a:t>Validation set: A set of examples used to select the model / tune the parameters [i.e., architecture, not weights] of a classifier, for example to choose the number of hidden units in a neural network.</a:t>
            </a:r>
          </a:p>
          <a:p>
            <a:endParaRPr lang="en-US" dirty="0" smtClean="0"/>
          </a:p>
          <a:p>
            <a:r>
              <a:rPr lang="en-US" dirty="0" smtClean="0"/>
              <a:t>Test set: A set of examples used only to assess the performance [generalization] of a fully specified classifier.</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7</a:t>
            </a:fld>
            <a:endParaRPr lang="en-US" dirty="0"/>
          </a:p>
        </p:txBody>
      </p:sp>
    </p:spTree>
    <p:extLst>
      <p:ext uri="{BB962C8B-B14F-4D97-AF65-F5344CB8AC3E}">
        <p14:creationId xmlns:p14="http://schemas.microsoft.com/office/powerpoint/2010/main" val="292349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9</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10</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11</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 of the hold-out strategy: Fully independent data; only needs to be run once so has lower computational costs.</a:t>
            </a:r>
          </a:p>
          <a:p>
            <a:endParaRPr lang="en-US" dirty="0" smtClean="0"/>
          </a:p>
          <a:p>
            <a:r>
              <a:rPr lang="en-US" dirty="0" smtClean="0"/>
              <a:t>Cons of the hold-out strategy: Performance evaluation is subject to higher variance given the smaller size of the data.</a:t>
            </a:r>
          </a:p>
          <a:p>
            <a:endParaRPr lang="en-US" dirty="0" smtClean="0"/>
          </a:p>
          <a:p>
            <a:r>
              <a:rPr lang="en-US" dirty="0" smtClean="0"/>
              <a:t>Pros of the K-fold strategy: Prone to less variation because it uses the entire training set.</a:t>
            </a:r>
          </a:p>
          <a:p>
            <a:endParaRPr lang="en-US" dirty="0" smtClean="0"/>
          </a:p>
          <a:p>
            <a:r>
              <a:rPr lang="en-US" dirty="0" smtClean="0"/>
              <a:t>Cons of the K-fold strategy: Higher computational costs; the model needs to be trained K times at the validation step (plus one more at the test step).</a:t>
            </a:r>
          </a:p>
          <a:p>
            <a:endParaRPr lang="en-US" dirty="0" smtClean="0"/>
          </a:p>
        </p:txBody>
      </p:sp>
      <p:sp>
        <p:nvSpPr>
          <p:cNvPr id="4" name="Slide Number Placeholder 3"/>
          <p:cNvSpPr>
            <a:spLocks noGrp="1"/>
          </p:cNvSpPr>
          <p:nvPr>
            <p:ph type="sldNum" sz="quarter" idx="10"/>
          </p:nvPr>
        </p:nvSpPr>
        <p:spPr/>
        <p:txBody>
          <a:bodyPr/>
          <a:lstStyle/>
          <a:p>
            <a:fld id="{CB87FA35-A8E2-E649-94A0-DA418640CD9D}" type="slidenum">
              <a:rPr lang="en-US" smtClean="0"/>
              <a:t>12</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14</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15</a:t>
            </a:fld>
            <a:endParaRPr lang="en-US"/>
          </a:p>
        </p:txBody>
      </p:sp>
    </p:spTree>
    <p:extLst>
      <p:ext uri="{BB962C8B-B14F-4D97-AF65-F5344CB8AC3E}">
        <p14:creationId xmlns:p14="http://schemas.microsoft.com/office/powerpoint/2010/main" val="410227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17.emf"/><Relationship Id="rId6" Type="http://schemas.openxmlformats.org/officeDocument/2006/relationships/oleObject" Target="../embeddings/oleObject2.bin"/><Relationship Id="rId7"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3.bin"/><Relationship Id="rId5" Type="http://schemas.openxmlformats.org/officeDocument/2006/relationships/image" Target="../media/image25.emf"/><Relationship Id="rId6" Type="http://schemas.openxmlformats.org/officeDocument/2006/relationships/image" Target="../media/image26.png"/><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Introduction To Machine Learning With R</a:t>
            </a: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Workflow, Training, Evaluation &amp; Application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6, 2018</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4993923" y="1382889"/>
            <a:ext cx="6337299" cy="3272391"/>
          </a:xfrm>
          <a:prstGeom prst="rect">
            <a:avLst/>
          </a:prstGeom>
          <a:ln w="50800">
            <a:solidFill>
              <a:schemeClr val="bg1"/>
            </a:solidFill>
          </a:ln>
        </p:spPr>
      </p:pic>
    </p:spTree>
    <p:extLst>
      <p:ext uri="{BB962C8B-B14F-4D97-AF65-F5344CB8AC3E}">
        <p14:creationId xmlns:p14="http://schemas.microsoft.com/office/powerpoint/2010/main" val="33814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Hold-out Validation</a:t>
            </a:r>
            <a:endParaRPr lang="en-US" dirty="0"/>
          </a:p>
        </p:txBody>
      </p:sp>
      <p:sp>
        <p:nvSpPr>
          <p:cNvPr id="3" name="Content Placeholder 2"/>
          <p:cNvSpPr>
            <a:spLocks noGrp="1"/>
          </p:cNvSpPr>
          <p:nvPr>
            <p:ph idx="1"/>
          </p:nvPr>
        </p:nvSpPr>
        <p:spPr>
          <a:xfrm>
            <a:off x="0" y="1320685"/>
            <a:ext cx="12192000" cy="2032785"/>
          </a:xfrm>
        </p:spPr>
        <p:txBody>
          <a:bodyPr>
            <a:normAutofit/>
          </a:bodyPr>
          <a:lstStyle/>
          <a:p>
            <a:r>
              <a:rPr lang="en-US" dirty="0" smtClean="0"/>
              <a:t>One set used to train the model</a:t>
            </a:r>
          </a:p>
          <a:p>
            <a:r>
              <a:rPr lang="en-US" dirty="0" smtClean="0"/>
              <a:t>One set used to </a:t>
            </a:r>
            <a:r>
              <a:rPr lang="en-US" dirty="0" smtClean="0"/>
              <a:t>tune/select</a:t>
            </a:r>
            <a:br>
              <a:rPr lang="en-US" dirty="0" smtClean="0"/>
            </a:br>
            <a:r>
              <a:rPr lang="en-US" dirty="0" smtClean="0"/>
              <a:t> </a:t>
            </a:r>
            <a:r>
              <a:rPr lang="en-US" dirty="0" smtClean="0"/>
              <a:t>the model </a:t>
            </a:r>
            <a:r>
              <a:rPr lang="mr-IN" dirty="0" smtClean="0"/>
              <a:t>–</a:t>
            </a:r>
            <a:r>
              <a:rPr lang="en-US" dirty="0" smtClean="0"/>
              <a:t> </a:t>
            </a:r>
            <a:r>
              <a:rPr lang="en-US" dirty="0" smtClean="0"/>
              <a:t>validation set</a:t>
            </a:r>
          </a:p>
          <a:p>
            <a:r>
              <a:rPr lang="en-US" dirty="0" smtClean="0"/>
              <a:t>One set used to assess </a:t>
            </a:r>
            <a:r>
              <a:rPr lang="en-US" dirty="0" smtClean="0"/>
              <a:t>the</a:t>
            </a:r>
            <a:br>
              <a:rPr lang="en-US" dirty="0" smtClean="0"/>
            </a:br>
            <a:r>
              <a:rPr lang="en-US" dirty="0" smtClean="0"/>
              <a:t> </a:t>
            </a:r>
            <a:r>
              <a:rPr lang="en-US" dirty="0" smtClean="0"/>
              <a:t>model </a:t>
            </a:r>
            <a:r>
              <a:rPr lang="en-US" dirty="0" smtClean="0"/>
              <a:t>(</a:t>
            </a:r>
            <a:r>
              <a:rPr lang="en-US" dirty="0" smtClean="0"/>
              <a:t>i.e. error) </a:t>
            </a:r>
            <a:r>
              <a:rPr lang="mr-IN" dirty="0" smtClean="0"/>
              <a:t>–</a:t>
            </a:r>
            <a:r>
              <a:rPr lang="en-US" dirty="0" smtClean="0"/>
              <a:t> test set</a:t>
            </a:r>
          </a:p>
        </p:txBody>
      </p:sp>
      <p:pic>
        <p:nvPicPr>
          <p:cNvPr id="4" name="Picture 3"/>
          <p:cNvPicPr>
            <a:picLocks noChangeAspect="1"/>
          </p:cNvPicPr>
          <p:nvPr/>
        </p:nvPicPr>
        <p:blipFill>
          <a:blip r:embed="rId3"/>
          <a:stretch>
            <a:fillRect/>
          </a:stretch>
        </p:blipFill>
        <p:spPr>
          <a:xfrm>
            <a:off x="3844634" y="1797067"/>
            <a:ext cx="8318500" cy="4902200"/>
          </a:xfrm>
          <a:prstGeom prst="rect">
            <a:avLst/>
          </a:prstGeom>
        </p:spPr>
      </p:pic>
    </p:spTree>
    <p:extLst>
      <p:ext uri="{BB962C8B-B14F-4D97-AF65-F5344CB8AC3E}">
        <p14:creationId xmlns:p14="http://schemas.microsoft.com/office/powerpoint/2010/main" val="271598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75832" y="1320684"/>
            <a:ext cx="3431305" cy="5537316"/>
          </a:xfrm>
        </p:spPr>
        <p:txBody>
          <a:bodyPr>
            <a:normAutofit lnSpcReduction="10000"/>
          </a:bodyPr>
          <a:lstStyle/>
          <a:p>
            <a:r>
              <a:rPr lang="en-US" dirty="0" smtClean="0"/>
              <a:t>Using the training data</a:t>
            </a:r>
          </a:p>
          <a:p>
            <a:r>
              <a:rPr lang="en-US" dirty="0" smtClean="0"/>
              <a:t>Randomly split the data into K blocks of equal size</a:t>
            </a:r>
          </a:p>
          <a:p>
            <a:r>
              <a:rPr lang="en-US" dirty="0" smtClean="0"/>
              <a:t>For k times (folds):</a:t>
            </a:r>
          </a:p>
          <a:p>
            <a:pPr lvl="1"/>
            <a:r>
              <a:rPr lang="en-US" dirty="0" smtClean="0"/>
              <a:t>Hold out the block k and fit the model with the remaining training data</a:t>
            </a:r>
          </a:p>
          <a:p>
            <a:pPr lvl="1"/>
            <a:r>
              <a:rPr lang="en-US" dirty="0" smtClean="0"/>
              <a:t>Using the model you fit predict the hold out block (i.e. block k)</a:t>
            </a:r>
          </a:p>
          <a:p>
            <a:r>
              <a:rPr lang="en-US" dirty="0" smtClean="0"/>
              <a:t>Model selection is based on how well the model predicted all of the hold out blocks</a:t>
            </a:r>
          </a:p>
          <a:p>
            <a:r>
              <a:rPr lang="en-US" dirty="0" smtClean="0"/>
              <a:t>Test set used to assess the model </a:t>
            </a:r>
          </a:p>
          <a:p>
            <a:endParaRPr lang="en-US" dirty="0" smtClean="0"/>
          </a:p>
          <a:p>
            <a:pPr lvl="1"/>
            <a:endParaRPr lang="en-US" dirty="0" smtClean="0"/>
          </a:p>
          <a:p>
            <a:pPr lvl="1"/>
            <a:endParaRPr lang="en-US" dirty="0" smtClean="0"/>
          </a:p>
        </p:txBody>
      </p:sp>
      <p:pic>
        <p:nvPicPr>
          <p:cNvPr id="7" name="Picture 6"/>
          <p:cNvPicPr>
            <a:picLocks noChangeAspect="1"/>
          </p:cNvPicPr>
          <p:nvPr/>
        </p:nvPicPr>
        <p:blipFill>
          <a:blip r:embed="rId3"/>
          <a:stretch>
            <a:fillRect/>
          </a:stretch>
        </p:blipFill>
        <p:spPr>
          <a:xfrm>
            <a:off x="3571689" y="824358"/>
            <a:ext cx="8483600" cy="5918200"/>
          </a:xfrm>
          <a:prstGeom prst="rect">
            <a:avLst/>
          </a:prstGeom>
        </p:spPr>
      </p:pic>
    </p:spTree>
    <p:extLst>
      <p:ext uri="{BB962C8B-B14F-4D97-AF65-F5344CB8AC3E}">
        <p14:creationId xmlns:p14="http://schemas.microsoft.com/office/powerpoint/2010/main" val="366197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5" name="Picture 4"/>
          <p:cNvPicPr>
            <a:picLocks noChangeAspect="1"/>
          </p:cNvPicPr>
          <p:nvPr/>
        </p:nvPicPr>
        <p:blipFill>
          <a:blip r:embed="rId3"/>
          <a:stretch>
            <a:fillRect/>
          </a:stretch>
        </p:blipFill>
        <p:spPr>
          <a:xfrm>
            <a:off x="0" y="2344237"/>
            <a:ext cx="12192000" cy="4074367"/>
          </a:xfrm>
          <a:prstGeom prst="rect">
            <a:avLst/>
          </a:prstGeom>
        </p:spPr>
      </p:pic>
    </p:spTree>
    <p:extLst>
      <p:ext uri="{BB962C8B-B14F-4D97-AF65-F5344CB8AC3E}">
        <p14:creationId xmlns:p14="http://schemas.microsoft.com/office/powerpoint/2010/main" val="173028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61" y="2584442"/>
            <a:ext cx="5651180" cy="4273559"/>
          </a:xfrm>
          <a:prstGeom prst="rect">
            <a:avLst/>
          </a:prstGeom>
        </p:spPr>
      </p:pic>
      <p:sp>
        <p:nvSpPr>
          <p:cNvPr id="2" name="Title 1"/>
          <p:cNvSpPr>
            <a:spLocks noGrp="1"/>
          </p:cNvSpPr>
          <p:nvPr>
            <p:ph type="title"/>
          </p:nvPr>
        </p:nvSpPr>
        <p:spPr/>
        <p:txBody>
          <a:bodyPr/>
          <a:lstStyle/>
          <a:p>
            <a:r>
              <a:rPr lang="en-US" dirty="0"/>
              <a:t>Estimating Performance</a:t>
            </a:r>
          </a:p>
        </p:txBody>
      </p:sp>
      <p:sp>
        <p:nvSpPr>
          <p:cNvPr id="3" name="Content Placeholder 2"/>
          <p:cNvSpPr>
            <a:spLocks noGrp="1"/>
          </p:cNvSpPr>
          <p:nvPr>
            <p:ph idx="1"/>
          </p:nvPr>
        </p:nvSpPr>
        <p:spPr>
          <a:xfrm>
            <a:off x="328131" y="1404644"/>
            <a:ext cx="11582400" cy="2032785"/>
          </a:xfrm>
        </p:spPr>
        <p:txBody>
          <a:bodyPr>
            <a:normAutofit/>
          </a:bodyPr>
          <a:lstStyle/>
          <a:p>
            <a:r>
              <a:rPr lang="en-US" dirty="0" smtClean="0"/>
              <a:t>Look at the data on the left</a:t>
            </a:r>
          </a:p>
          <a:p>
            <a:pPr lvl="1"/>
            <a:r>
              <a:rPr lang="en-US" dirty="0" smtClean="0"/>
              <a:t>Which model is more accurate given the data shown? </a:t>
            </a:r>
          </a:p>
          <a:p>
            <a:pPr lvl="1"/>
            <a:r>
              <a:rPr lang="en-US" dirty="0" smtClean="0"/>
              <a:t>Which model would you prefer to use?</a:t>
            </a:r>
          </a:p>
        </p:txBody>
      </p:sp>
      <p:pic>
        <p:nvPicPr>
          <p:cNvPr id="6" name="Picture 5"/>
          <p:cNvPicPr>
            <a:picLocks noChangeAspect="1"/>
          </p:cNvPicPr>
          <p:nvPr/>
        </p:nvPicPr>
        <p:blipFill>
          <a:blip r:embed="rId3"/>
          <a:stretch>
            <a:fillRect/>
          </a:stretch>
        </p:blipFill>
        <p:spPr>
          <a:xfrm>
            <a:off x="5267227" y="3437429"/>
            <a:ext cx="6846021" cy="2684971"/>
          </a:xfrm>
          <a:prstGeom prst="rect">
            <a:avLst/>
          </a:prstGeom>
        </p:spPr>
      </p:pic>
    </p:spTree>
    <p:extLst>
      <p:ext uri="{BB962C8B-B14F-4D97-AF65-F5344CB8AC3E}">
        <p14:creationId xmlns:p14="http://schemas.microsoft.com/office/powerpoint/2010/main" val="349868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Once you have a set of predictions, various metrics can be used to evaluate performance</a:t>
            </a:r>
          </a:p>
          <a:p>
            <a:r>
              <a:rPr lang="en-US" dirty="0" smtClean="0"/>
              <a:t>For Regression:</a:t>
            </a:r>
          </a:p>
          <a:p>
            <a:pPr lvl="1"/>
            <a:r>
              <a:rPr lang="en-US" dirty="0" smtClean="0"/>
              <a:t>R</a:t>
            </a:r>
            <a:r>
              <a:rPr lang="en-US" baseline="30000" dirty="0" smtClean="0"/>
              <a:t>2</a:t>
            </a:r>
            <a:r>
              <a:rPr lang="en-US" dirty="0" smtClean="0"/>
              <a:t> is popular. Should be adjusted for model complexity.</a:t>
            </a:r>
          </a:p>
          <a:p>
            <a:pPr lvl="1"/>
            <a:r>
              <a:rPr lang="en-US" dirty="0" smtClean="0"/>
              <a:t>MAE and RMSE </a:t>
            </a:r>
            <a:r>
              <a:rPr lang="mr-IN" dirty="0" smtClean="0"/>
              <a:t>–</a:t>
            </a:r>
            <a:r>
              <a:rPr lang="en-US" dirty="0" smtClean="0"/>
              <a:t> effective and common metrics</a:t>
            </a:r>
          </a:p>
          <a:p>
            <a:pPr lvl="1"/>
            <a:r>
              <a:rPr lang="en-US" dirty="0" smtClean="0"/>
              <a:t>Spearman correlation useful in situations where rank is important.</a:t>
            </a:r>
          </a:p>
          <a:p>
            <a:r>
              <a:rPr lang="en-US" dirty="0" smtClean="0"/>
              <a:t>What about for classification models?</a:t>
            </a:r>
          </a:p>
          <a:p>
            <a:pPr lvl="1"/>
            <a:endParaRPr lang="en-US" dirty="0" smtClean="0"/>
          </a:p>
        </p:txBody>
      </p:sp>
      <p:pic>
        <p:nvPicPr>
          <p:cNvPr id="4" name="Picture 3"/>
          <p:cNvPicPr>
            <a:picLocks noChangeAspect="1"/>
          </p:cNvPicPr>
          <p:nvPr/>
        </p:nvPicPr>
        <p:blipFill>
          <a:blip r:embed="rId3"/>
          <a:stretch>
            <a:fillRect/>
          </a:stretch>
        </p:blipFill>
        <p:spPr>
          <a:xfrm>
            <a:off x="6773333" y="3386665"/>
            <a:ext cx="5164667" cy="3358445"/>
          </a:xfrm>
          <a:prstGeom prst="rect">
            <a:avLst/>
          </a:prstGeom>
        </p:spPr>
      </p:pic>
    </p:spTree>
    <p:extLst>
      <p:ext uri="{BB962C8B-B14F-4D97-AF65-F5344CB8AC3E}">
        <p14:creationId xmlns:p14="http://schemas.microsoft.com/office/powerpoint/2010/main" val="159024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Two-Classification Models (Binary):</a:t>
            </a:r>
          </a:p>
          <a:p>
            <a:pPr lvl="1"/>
            <a:r>
              <a:rPr lang="en-US" dirty="0" smtClean="0"/>
              <a:t>Sensitivity:</a:t>
            </a:r>
          </a:p>
          <a:p>
            <a:pPr lvl="2"/>
            <a:r>
              <a:rPr lang="en-US" dirty="0" smtClean="0"/>
              <a:t>Given </a:t>
            </a:r>
            <a:r>
              <a:rPr lang="en-US" dirty="0"/>
              <a:t>that a result is truly an event, what is the probability that the model will predict an event results?</a:t>
            </a:r>
            <a:endParaRPr lang="en-US" dirty="0" smtClean="0"/>
          </a:p>
          <a:p>
            <a:pPr lvl="1"/>
            <a:endParaRPr lang="en-US" dirty="0" smtClean="0"/>
          </a:p>
          <a:p>
            <a:pPr lvl="1"/>
            <a:r>
              <a:rPr lang="en-US" dirty="0" smtClean="0"/>
              <a:t>Specificity:</a:t>
            </a:r>
          </a:p>
          <a:p>
            <a:pPr lvl="2"/>
            <a:r>
              <a:rPr lang="en-US" dirty="0"/>
              <a:t>G</a:t>
            </a:r>
            <a:r>
              <a:rPr lang="en-US" dirty="0" smtClean="0"/>
              <a:t>iven </a:t>
            </a:r>
            <a:r>
              <a:rPr lang="en-US" dirty="0"/>
              <a:t>that a result is truly not an event, what is the probability that the model will predict a negative results</a:t>
            </a:r>
            <a:r>
              <a:rPr lang="en-US" dirty="0" smtClean="0"/>
              <a:t>?</a:t>
            </a:r>
          </a:p>
          <a:p>
            <a:pPr marL="457200" lvl="1" indent="0">
              <a:buNone/>
            </a:pPr>
            <a:endParaRPr lang="en-US" dirty="0" smtClean="0"/>
          </a:p>
          <a:p>
            <a:pPr marL="457200" lvl="1" indent="0">
              <a:buNone/>
            </a:pPr>
            <a:r>
              <a:rPr lang="en-US" dirty="0" smtClean="0"/>
              <a:t>Here event is the “event” of interest</a:t>
            </a:r>
          </a:p>
          <a:p>
            <a:pPr marL="457200" lvl="1" indent="0">
              <a:buNone/>
            </a:pPr>
            <a:endParaRPr lang="en-US" dirty="0" smtClean="0"/>
          </a:p>
        </p:txBody>
      </p:sp>
    </p:spTree>
    <p:extLst>
      <p:ext uri="{BB962C8B-B14F-4D97-AF65-F5344CB8AC3E}">
        <p14:creationId xmlns:p14="http://schemas.microsoft.com/office/powerpoint/2010/main" val="146431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98889" y="1846298"/>
            <a:ext cx="8071555" cy="4179146"/>
          </a:xfrm>
          <a:prstGeom prst="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Given a SPAM classification model:</a:t>
            </a:r>
          </a:p>
          <a:p>
            <a:endParaRPr lang="en-US" dirty="0" smtClean="0"/>
          </a:p>
          <a:p>
            <a:pPr lvl="1"/>
            <a:r>
              <a:rPr lang="en-US" dirty="0" smtClean="0"/>
              <a:t>Sensitivity = </a:t>
            </a:r>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lvl="1"/>
            <a:r>
              <a:rPr lang="en-US" dirty="0" smtClean="0"/>
              <a:t>Specificity = </a:t>
            </a:r>
          </a:p>
        </p:txBody>
      </p:sp>
      <p:graphicFrame>
        <p:nvGraphicFramePr>
          <p:cNvPr id="4" name="Object 3"/>
          <p:cNvGraphicFramePr>
            <a:graphicFrameLocks noChangeAspect="1"/>
          </p:cNvGraphicFramePr>
          <p:nvPr>
            <p:extLst>
              <p:ext uri="{D42A27DB-BD31-4B8C-83A1-F6EECF244321}">
                <p14:modId xmlns:p14="http://schemas.microsoft.com/office/powerpoint/2010/main" val="397302400"/>
              </p:ext>
            </p:extLst>
          </p:nvPr>
        </p:nvGraphicFramePr>
        <p:xfrm>
          <a:off x="2790642" y="1985530"/>
          <a:ext cx="6974247" cy="849136"/>
        </p:xfrm>
        <a:graphic>
          <a:graphicData uri="http://schemas.openxmlformats.org/presentationml/2006/ole">
            <mc:AlternateContent xmlns:mc="http://schemas.openxmlformats.org/markup-compatibility/2006">
              <mc:Choice xmlns:v="urn:schemas-microsoft-com:vml" Requires="v">
                <p:oleObj spid="_x0000_s3089" name="Equation" r:id="rId4" imgW="2628900" imgH="406400" progId="Equation.3">
                  <p:embed/>
                </p:oleObj>
              </mc:Choice>
              <mc:Fallback>
                <p:oleObj name="Equation" r:id="rId4" imgW="2628900" imgH="406400" progId="Equation.3">
                  <p:embed/>
                  <p:pic>
                    <p:nvPicPr>
                      <p:cNvPr id="0" name=""/>
                      <p:cNvPicPr/>
                      <p:nvPr/>
                    </p:nvPicPr>
                    <p:blipFill>
                      <a:blip r:embed="rId5"/>
                      <a:stretch>
                        <a:fillRect/>
                      </a:stretch>
                    </p:blipFill>
                    <p:spPr>
                      <a:xfrm>
                        <a:off x="2790642" y="1985530"/>
                        <a:ext cx="6974247" cy="84913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12801875"/>
              </p:ext>
            </p:extLst>
          </p:nvPr>
        </p:nvGraphicFramePr>
        <p:xfrm>
          <a:off x="2385549" y="3717219"/>
          <a:ext cx="7520451" cy="849312"/>
        </p:xfrm>
        <a:graphic>
          <a:graphicData uri="http://schemas.openxmlformats.org/presentationml/2006/ole">
            <mc:AlternateContent xmlns:mc="http://schemas.openxmlformats.org/markup-compatibility/2006">
              <mc:Choice xmlns:v="urn:schemas-microsoft-com:vml" Requires="v">
                <p:oleObj spid="_x0000_s3090" name="Equation" r:id="rId6" imgW="3251200" imgH="406400" progId="Equation.3">
                  <p:embed/>
                </p:oleObj>
              </mc:Choice>
              <mc:Fallback>
                <p:oleObj name="Equation" r:id="rId6" imgW="3251200" imgH="406400" progId="Equation.3">
                  <p:embed/>
                  <p:pic>
                    <p:nvPicPr>
                      <p:cNvPr id="0" name=""/>
                      <p:cNvPicPr/>
                      <p:nvPr/>
                    </p:nvPicPr>
                    <p:blipFill>
                      <a:blip r:embed="rId7"/>
                      <a:stretch>
                        <a:fillRect/>
                      </a:stretch>
                    </p:blipFill>
                    <p:spPr>
                      <a:xfrm>
                        <a:off x="2385549" y="3717219"/>
                        <a:ext cx="7520451" cy="849312"/>
                      </a:xfrm>
                      <a:prstGeom prst="rect">
                        <a:avLst/>
                      </a:prstGeom>
                    </p:spPr>
                  </p:pic>
                </p:oleObj>
              </mc:Fallback>
            </mc:AlternateContent>
          </a:graphicData>
        </a:graphic>
      </p:graphicFrame>
    </p:spTree>
    <p:extLst>
      <p:ext uri="{BB962C8B-B14F-4D97-AF65-F5344CB8AC3E}">
        <p14:creationId xmlns:p14="http://schemas.microsoft.com/office/powerpoint/2010/main" val="273032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Confusion Matrix</a:t>
            </a:r>
          </a:p>
          <a:p>
            <a:pPr lvl="2"/>
            <a:r>
              <a:rPr lang="en-US" dirty="0" smtClean="0"/>
              <a:t>Cross tabulation of the observed and predicted classes</a:t>
            </a:r>
          </a:p>
          <a:p>
            <a:pPr marL="457200" lvl="1" indent="0">
              <a:buNone/>
            </a:pPr>
            <a:endParaRPr lang="en-US" dirty="0" smtClean="0"/>
          </a:p>
        </p:txBody>
      </p:sp>
      <p:pic>
        <p:nvPicPr>
          <p:cNvPr id="6" name="Picture 5"/>
          <p:cNvPicPr>
            <a:picLocks noChangeAspect="1"/>
          </p:cNvPicPr>
          <p:nvPr/>
        </p:nvPicPr>
        <p:blipFill>
          <a:blip r:embed="rId3"/>
          <a:stretch>
            <a:fillRect/>
          </a:stretch>
        </p:blipFill>
        <p:spPr>
          <a:xfrm>
            <a:off x="1688630" y="2919000"/>
            <a:ext cx="8246533" cy="3530600"/>
          </a:xfrm>
          <a:prstGeom prst="rect">
            <a:avLst/>
          </a:prstGeom>
        </p:spPr>
      </p:pic>
    </p:spTree>
    <p:extLst>
      <p:ext uri="{BB962C8B-B14F-4D97-AF65-F5344CB8AC3E}">
        <p14:creationId xmlns:p14="http://schemas.microsoft.com/office/powerpoint/2010/main" val="133607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&amp; Specificity</a:t>
            </a:r>
            <a:endParaRPr lang="en-US" dirty="0"/>
          </a:p>
        </p:txBody>
      </p:sp>
      <p:pic>
        <p:nvPicPr>
          <p:cNvPr id="4" name="Picture 3"/>
          <p:cNvPicPr>
            <a:picLocks noChangeAspect="1"/>
          </p:cNvPicPr>
          <p:nvPr/>
        </p:nvPicPr>
        <p:blipFill>
          <a:blip r:embed="rId3"/>
          <a:stretch>
            <a:fillRect/>
          </a:stretch>
        </p:blipFill>
        <p:spPr>
          <a:xfrm>
            <a:off x="536222" y="2631865"/>
            <a:ext cx="4814792" cy="3142516"/>
          </a:xfrm>
          <a:prstGeom prst="rect">
            <a:avLst/>
          </a:prstGeom>
        </p:spPr>
      </p:pic>
      <p:pic>
        <p:nvPicPr>
          <p:cNvPr id="5" name="Picture 4"/>
          <p:cNvPicPr>
            <a:picLocks noChangeAspect="1"/>
          </p:cNvPicPr>
          <p:nvPr/>
        </p:nvPicPr>
        <p:blipFill>
          <a:blip r:embed="rId4"/>
          <a:stretch>
            <a:fillRect/>
          </a:stretch>
        </p:blipFill>
        <p:spPr>
          <a:xfrm>
            <a:off x="6147161" y="2599207"/>
            <a:ext cx="5198172" cy="3175174"/>
          </a:xfrm>
          <a:prstGeom prst="rect">
            <a:avLst/>
          </a:prstGeom>
        </p:spPr>
      </p:pic>
      <p:sp>
        <p:nvSpPr>
          <p:cNvPr id="6" name="Content Placeholder 2"/>
          <p:cNvSpPr>
            <a:spLocks noGrp="1"/>
          </p:cNvSpPr>
          <p:nvPr>
            <p:ph idx="1"/>
          </p:nvPr>
        </p:nvSpPr>
        <p:spPr>
          <a:xfrm>
            <a:off x="162429" y="1320684"/>
            <a:ext cx="11419971" cy="1116075"/>
          </a:xfrm>
        </p:spPr>
        <p:txBody>
          <a:bodyPr>
            <a:normAutofit/>
          </a:bodyPr>
          <a:lstStyle/>
          <a:p>
            <a:r>
              <a:rPr lang="en-US" dirty="0" smtClean="0"/>
              <a:t>Ideally we want both to be high but what do tradeoffs look like?</a:t>
            </a:r>
          </a:p>
          <a:p>
            <a:pPr marL="457200" lvl="1" indent="0">
              <a:buNone/>
            </a:pPr>
            <a:endParaRPr lang="en-US" dirty="0" smtClean="0"/>
          </a:p>
        </p:txBody>
      </p:sp>
    </p:spTree>
    <p:extLst>
      <p:ext uri="{BB962C8B-B14F-4D97-AF65-F5344CB8AC3E}">
        <p14:creationId xmlns:p14="http://schemas.microsoft.com/office/powerpoint/2010/main" val="32136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Threshold</a:t>
            </a:r>
            <a:endParaRPr lang="en-US" dirty="0"/>
          </a:p>
        </p:txBody>
      </p:sp>
      <p:sp>
        <p:nvSpPr>
          <p:cNvPr id="3" name="Content Placeholder 2"/>
          <p:cNvSpPr>
            <a:spLocks noGrp="1"/>
          </p:cNvSpPr>
          <p:nvPr>
            <p:ph idx="1"/>
          </p:nvPr>
        </p:nvSpPr>
        <p:spPr/>
        <p:txBody>
          <a:bodyPr/>
          <a:lstStyle/>
          <a:p>
            <a:r>
              <a:rPr lang="en-US" dirty="0"/>
              <a:t>C</a:t>
            </a:r>
            <a:r>
              <a:rPr lang="en-US" dirty="0" smtClean="0"/>
              <a:t>lassifiers produce a probability that an item belongs to certain classification category.</a:t>
            </a:r>
          </a:p>
          <a:p>
            <a:pPr lvl="1"/>
            <a:r>
              <a:rPr lang="en-US" dirty="0" smtClean="0"/>
              <a:t>Example: There is a 80% chance this email is SPAM.</a:t>
            </a:r>
          </a:p>
          <a:p>
            <a:r>
              <a:rPr lang="en-US" dirty="0" smtClean="0"/>
              <a:t>Classification Threshold - value separating classification categories  </a:t>
            </a:r>
          </a:p>
          <a:p>
            <a:pPr lvl="1"/>
            <a:r>
              <a:rPr lang="en-US" dirty="0" smtClean="0"/>
              <a:t>At and above </a:t>
            </a:r>
            <a:r>
              <a:rPr lang="en-US" dirty="0"/>
              <a:t>that threshold indicates "</a:t>
            </a:r>
            <a:r>
              <a:rPr lang="en-US" dirty="0" smtClean="0"/>
              <a:t>spam”</a:t>
            </a:r>
          </a:p>
          <a:p>
            <a:pPr lvl="1"/>
            <a:r>
              <a:rPr lang="en-US" dirty="0"/>
              <a:t>V</a:t>
            </a:r>
            <a:r>
              <a:rPr lang="en-US" dirty="0" smtClean="0"/>
              <a:t>alue </a:t>
            </a:r>
            <a:r>
              <a:rPr lang="en-US" dirty="0"/>
              <a:t>below indicates "not spam." </a:t>
            </a:r>
            <a:endParaRPr lang="en-US" dirty="0" smtClean="0"/>
          </a:p>
          <a:p>
            <a:r>
              <a:rPr lang="en-US" dirty="0" smtClean="0"/>
              <a:t>It </a:t>
            </a:r>
            <a:r>
              <a:rPr lang="en-US" dirty="0"/>
              <a:t>is tempting to assume that the classification threshold should always be 0.5, but thresholds are problem-dependent, and are therefore values that you must tune</a:t>
            </a:r>
            <a:r>
              <a:rPr lang="en-US" dirty="0" smtClean="0"/>
              <a:t>.</a:t>
            </a:r>
          </a:p>
          <a:p>
            <a:r>
              <a:rPr lang="en-US" dirty="0" smtClean="0"/>
              <a:t>Many problems where it is far better to “cry wolf” than worse to “miss classifying an event” </a:t>
            </a:r>
          </a:p>
          <a:p>
            <a:pPr lvl="1"/>
            <a:r>
              <a:rPr lang="en-US" dirty="0" smtClean="0"/>
              <a:t>Example: </a:t>
            </a:r>
            <a:r>
              <a:rPr lang="en-US" dirty="0"/>
              <a:t>C</a:t>
            </a:r>
            <a:r>
              <a:rPr lang="en-US" dirty="0" smtClean="0"/>
              <a:t>ancer </a:t>
            </a:r>
            <a:r>
              <a:rPr lang="en-US" dirty="0"/>
              <a:t>D</a:t>
            </a:r>
            <a:r>
              <a:rPr lang="en-US" dirty="0" smtClean="0"/>
              <a:t>etection</a:t>
            </a:r>
            <a:endParaRPr lang="en-US" dirty="0"/>
          </a:p>
        </p:txBody>
      </p:sp>
      <p:sp>
        <p:nvSpPr>
          <p:cNvPr id="4" name="Slide Number Placeholder 3"/>
          <p:cNvSpPr>
            <a:spLocks noGrp="1"/>
          </p:cNvSpPr>
          <p:nvPr>
            <p:ph type="sldNum" sz="quarter" idx="12"/>
          </p:nvPr>
        </p:nvSpPr>
        <p:spPr/>
        <p:txBody>
          <a:bodyPr/>
          <a:lstStyle/>
          <a:p>
            <a:fld id="{D4F7D0B0-7E7B-4879-A888-F5F2D3156A72}" type="slidenum">
              <a:rPr lang="en-US" smtClean="0"/>
              <a:pPr/>
              <a:t>19</a:t>
            </a:fld>
            <a:endParaRPr lang="en-US" dirty="0"/>
          </a:p>
        </p:txBody>
      </p:sp>
    </p:spTree>
    <p:extLst>
      <p:ext uri="{BB962C8B-B14F-4D97-AF65-F5344CB8AC3E}">
        <p14:creationId xmlns:p14="http://schemas.microsoft.com/office/powerpoint/2010/main" val="46438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609600" y="1600200"/>
            <a:ext cx="10972800" cy="5015970"/>
          </a:xfrm>
        </p:spPr>
        <p:txBody>
          <a:bodyPr>
            <a:normAutofit/>
          </a:bodyPr>
          <a:lstStyle/>
          <a:p>
            <a:r>
              <a:rPr lang="en-US" dirty="0" smtClean="0"/>
              <a:t>Session Overview</a:t>
            </a:r>
            <a:endParaRPr lang="en-US" dirty="0"/>
          </a:p>
          <a:p>
            <a:r>
              <a:rPr lang="en-US" dirty="0" smtClean="0"/>
              <a:t>Machine Learning Basics</a:t>
            </a:r>
          </a:p>
          <a:p>
            <a:pPr lvl="1"/>
            <a:r>
              <a:rPr lang="en-US" dirty="0" smtClean="0"/>
              <a:t>Workflow</a:t>
            </a:r>
          </a:p>
          <a:p>
            <a:pPr lvl="1"/>
            <a:r>
              <a:rPr lang="en-US" dirty="0" smtClean="0"/>
              <a:t>Training, Testing &amp; Evaluation</a:t>
            </a:r>
          </a:p>
          <a:p>
            <a:pPr lvl="1"/>
            <a:r>
              <a:rPr lang="en-US" dirty="0" smtClean="0"/>
              <a:t>Estimating Performance</a:t>
            </a:r>
          </a:p>
          <a:p>
            <a:r>
              <a:rPr lang="en-US" dirty="0" smtClean="0"/>
              <a:t>The caret package</a:t>
            </a:r>
          </a:p>
          <a:p>
            <a:pPr lvl="1"/>
            <a:r>
              <a:rPr lang="en-US" dirty="0" smtClean="0"/>
              <a:t>Binary classification</a:t>
            </a:r>
          </a:p>
          <a:p>
            <a:pPr lvl="2"/>
            <a:r>
              <a:rPr lang="en-US" dirty="0" smtClean="0"/>
              <a:t>Decision Trees</a:t>
            </a:r>
          </a:p>
          <a:p>
            <a:pPr lvl="2"/>
            <a:r>
              <a:rPr lang="en-US" dirty="0" smtClean="0"/>
              <a:t>Random Forests</a:t>
            </a:r>
          </a:p>
          <a:p>
            <a:pPr lvl="1"/>
            <a:r>
              <a:rPr lang="en-US" dirty="0" smtClean="0"/>
              <a:t>Text classification across multiple topics</a:t>
            </a:r>
          </a:p>
          <a:p>
            <a:r>
              <a:rPr lang="en-US" dirty="0" smtClean="0"/>
              <a:t>Neural Networks</a:t>
            </a:r>
          </a:p>
        </p:txBody>
      </p:sp>
    </p:spTree>
    <p:extLst>
      <p:ext uri="{BB962C8B-B14F-4D97-AF65-F5344CB8AC3E}">
        <p14:creationId xmlns:p14="http://schemas.microsoft.com/office/powerpoint/2010/main" val="12622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a:t>
            </a:r>
            <a:endParaRPr lang="en-US" dirty="0"/>
          </a:p>
        </p:txBody>
      </p:sp>
      <p:sp>
        <p:nvSpPr>
          <p:cNvPr id="3" name="Content Placeholder 2"/>
          <p:cNvSpPr>
            <a:spLocks noGrp="1"/>
          </p:cNvSpPr>
          <p:nvPr>
            <p:ph idx="1"/>
          </p:nvPr>
        </p:nvSpPr>
        <p:spPr>
          <a:xfrm>
            <a:off x="162430" y="1320684"/>
            <a:ext cx="4991252" cy="5537316"/>
          </a:xfrm>
        </p:spPr>
        <p:txBody>
          <a:bodyPr>
            <a:normAutofit/>
          </a:bodyPr>
          <a:lstStyle/>
          <a:p>
            <a:r>
              <a:rPr lang="en-US" dirty="0" smtClean="0"/>
              <a:t>With two classes the Receiver Operating Characteristic (ROC) curve can be used to estimate performance using a combination of sensitivity and specificity:</a:t>
            </a:r>
            <a:endParaRPr lang="en-US" dirty="0"/>
          </a:p>
          <a:p>
            <a:r>
              <a:rPr lang="en-US" dirty="0" smtClean="0"/>
              <a:t>The ROC curve plots the sensitivity (true positive rate) by 1 </a:t>
            </a:r>
            <a:r>
              <a:rPr lang="mr-IN" dirty="0" smtClean="0"/>
              <a:t>–</a:t>
            </a:r>
            <a:r>
              <a:rPr lang="en-US" dirty="0" smtClean="0"/>
              <a:t> specificity (false positive rate) at different classification thresholds.</a:t>
            </a:r>
          </a:p>
          <a:p>
            <a:r>
              <a:rPr lang="en-US" dirty="0"/>
              <a:t>Lowering the classification threshold classifies more items as positive, thus increasing both False Positives and True Positives</a:t>
            </a:r>
            <a:endParaRPr lang="en-US" dirty="0" smtClean="0"/>
          </a:p>
        </p:txBody>
      </p:sp>
      <p:pic>
        <p:nvPicPr>
          <p:cNvPr id="9" name="Picture 8" descr="ROC_curve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098" y="1166690"/>
            <a:ext cx="6842422" cy="5124579"/>
          </a:xfrm>
          <a:prstGeom prst="rect">
            <a:avLst/>
          </a:prstGeom>
          <a:solidFill>
            <a:schemeClr val="bg1"/>
          </a:solidFill>
        </p:spPr>
      </p:pic>
    </p:spTree>
    <p:extLst>
      <p:ext uri="{BB962C8B-B14F-4D97-AF65-F5344CB8AC3E}">
        <p14:creationId xmlns:p14="http://schemas.microsoft.com/office/powerpoint/2010/main" val="2096999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a:t>
            </a:r>
            <a:endParaRPr lang="en-US" dirty="0"/>
          </a:p>
        </p:txBody>
      </p:sp>
      <p:sp>
        <p:nvSpPr>
          <p:cNvPr id="3" name="Content Placeholder 2"/>
          <p:cNvSpPr>
            <a:spLocks noGrp="1"/>
          </p:cNvSpPr>
          <p:nvPr>
            <p:ph idx="1"/>
          </p:nvPr>
        </p:nvSpPr>
        <p:spPr>
          <a:xfrm>
            <a:off x="162429" y="1320684"/>
            <a:ext cx="12029571" cy="5537316"/>
          </a:xfrm>
        </p:spPr>
        <p:txBody>
          <a:bodyPr>
            <a:normAutofit/>
          </a:bodyPr>
          <a:lstStyle/>
          <a:p>
            <a:r>
              <a:rPr lang="en-US" dirty="0"/>
              <a:t>AUC stands for "Area under the ROC Curve</a:t>
            </a:r>
            <a:r>
              <a:rPr lang="en-US" dirty="0" smtClean="0"/>
              <a:t>.”</a:t>
            </a:r>
          </a:p>
          <a:p>
            <a:r>
              <a:rPr lang="en-US" dirty="0" smtClean="0"/>
              <a:t>Measures </a:t>
            </a:r>
            <a:r>
              <a:rPr lang="en-US" dirty="0"/>
              <a:t>the entire two-dimensional area underneath the entire ROC </a:t>
            </a:r>
            <a:r>
              <a:rPr lang="en-US" dirty="0" smtClean="0"/>
              <a:t>curve.</a:t>
            </a:r>
            <a:endParaRPr lang="en-US" dirty="0"/>
          </a:p>
          <a:p>
            <a:r>
              <a:rPr lang="en-US" dirty="0" smtClean="0"/>
              <a:t>More area under the curve, the better.</a:t>
            </a:r>
          </a:p>
        </p:txBody>
      </p:sp>
      <p:pic>
        <p:nvPicPr>
          <p:cNvPr id="4" name="Picture 3"/>
          <p:cNvPicPr>
            <a:picLocks noChangeAspect="1"/>
          </p:cNvPicPr>
          <p:nvPr/>
        </p:nvPicPr>
        <p:blipFill>
          <a:blip r:embed="rId3"/>
          <a:stretch>
            <a:fillRect/>
          </a:stretch>
        </p:blipFill>
        <p:spPr>
          <a:xfrm>
            <a:off x="3062111" y="3187700"/>
            <a:ext cx="5805311" cy="3670300"/>
          </a:xfrm>
          <a:prstGeom prst="rect">
            <a:avLst/>
          </a:prstGeom>
          <a:solidFill>
            <a:schemeClr val="bg1"/>
          </a:solidFill>
        </p:spPr>
      </p:pic>
    </p:spTree>
    <p:extLst>
      <p:ext uri="{BB962C8B-B14F-4D97-AF65-F5344CB8AC3E}">
        <p14:creationId xmlns:p14="http://schemas.microsoft.com/office/powerpoint/2010/main" val="310681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a:t>
            </a:r>
            <a:endParaRPr lang="en-US" dirty="0"/>
          </a:p>
        </p:txBody>
      </p:sp>
      <p:sp>
        <p:nvSpPr>
          <p:cNvPr id="3" name="Content Placeholder 2"/>
          <p:cNvSpPr>
            <a:spLocks noGrp="1"/>
          </p:cNvSpPr>
          <p:nvPr>
            <p:ph idx="1"/>
          </p:nvPr>
        </p:nvSpPr>
        <p:spPr>
          <a:xfrm>
            <a:off x="162429" y="1320684"/>
            <a:ext cx="12029571" cy="5537316"/>
          </a:xfrm>
        </p:spPr>
        <p:txBody>
          <a:bodyPr>
            <a:normAutofit/>
          </a:bodyPr>
          <a:lstStyle/>
          <a:p>
            <a:r>
              <a:rPr lang="en-US" dirty="0" smtClean="0"/>
              <a:t>AUC Provides an aggregate measure across all possible classification thresholds</a:t>
            </a:r>
            <a:endParaRPr lang="en-US" dirty="0" smtClean="0"/>
          </a:p>
          <a:p>
            <a:r>
              <a:rPr lang="en-US" dirty="0" smtClean="0"/>
              <a:t>Probability that the model ranks a random actual positive to the right of a random actual negative.</a:t>
            </a:r>
            <a:endParaRPr lang="en-US" dirty="0"/>
          </a:p>
          <a:p>
            <a:r>
              <a:rPr lang="en-US" dirty="0" smtClean="0"/>
              <a:t>If the model never does this AUC = 0</a:t>
            </a:r>
            <a:r>
              <a:rPr lang="en-US" dirty="0" smtClean="0"/>
              <a:t>. If </a:t>
            </a:r>
            <a:r>
              <a:rPr lang="en-US" dirty="0" smtClean="0"/>
              <a:t>the model always does this AUC = 1.0.</a:t>
            </a:r>
            <a:r>
              <a:rPr lang="en-US" dirty="0" smtClean="0"/>
              <a:t> </a:t>
            </a:r>
            <a:endParaRPr lang="en-US" dirty="0" smtClean="0"/>
          </a:p>
        </p:txBody>
      </p:sp>
      <p:pic>
        <p:nvPicPr>
          <p:cNvPr id="5" name="Picture 4"/>
          <p:cNvPicPr>
            <a:picLocks noChangeAspect="1"/>
          </p:cNvPicPr>
          <p:nvPr/>
        </p:nvPicPr>
        <p:blipFill>
          <a:blip r:embed="rId3"/>
          <a:stretch>
            <a:fillRect/>
          </a:stretch>
        </p:blipFill>
        <p:spPr>
          <a:xfrm>
            <a:off x="476399" y="3793813"/>
            <a:ext cx="11137900" cy="1397000"/>
          </a:xfrm>
          <a:prstGeom prst="rect">
            <a:avLst/>
          </a:prstGeom>
        </p:spPr>
      </p:pic>
    </p:spTree>
    <p:extLst>
      <p:ext uri="{BB962C8B-B14F-4D97-AF65-F5344CB8AC3E}">
        <p14:creationId xmlns:p14="http://schemas.microsoft.com/office/powerpoint/2010/main" val="3529548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Confusion Matrix</a:t>
            </a:r>
          </a:p>
          <a:p>
            <a:pPr lvl="2"/>
            <a:r>
              <a:rPr lang="en-US" dirty="0" smtClean="0"/>
              <a:t>Cross tabulation of the observed and predicted classes</a:t>
            </a:r>
          </a:p>
          <a:p>
            <a:pPr marL="457200" lvl="1" indent="0">
              <a:buNone/>
            </a:pPr>
            <a:endParaRPr lang="en-US" dirty="0" smtClean="0"/>
          </a:p>
        </p:txBody>
      </p:sp>
      <p:pic>
        <p:nvPicPr>
          <p:cNvPr id="6" name="Picture 5"/>
          <p:cNvPicPr>
            <a:picLocks noChangeAspect="1"/>
          </p:cNvPicPr>
          <p:nvPr/>
        </p:nvPicPr>
        <p:blipFill>
          <a:blip r:embed="rId3"/>
          <a:stretch>
            <a:fillRect/>
          </a:stretch>
        </p:blipFill>
        <p:spPr>
          <a:xfrm>
            <a:off x="1688630" y="2919000"/>
            <a:ext cx="8246533" cy="3530600"/>
          </a:xfrm>
          <a:prstGeom prst="rect">
            <a:avLst/>
          </a:prstGeom>
        </p:spPr>
      </p:pic>
    </p:spTree>
    <p:extLst>
      <p:ext uri="{BB962C8B-B14F-4D97-AF65-F5344CB8AC3E}">
        <p14:creationId xmlns:p14="http://schemas.microsoft.com/office/powerpoint/2010/main" val="393920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Overall accuracy can be used. But problematic when the classes (</a:t>
            </a:r>
            <a:r>
              <a:rPr lang="en-US" dirty="0" err="1" smtClean="0"/>
              <a:t>i.e</a:t>
            </a:r>
            <a:r>
              <a:rPr lang="en-US" dirty="0" smtClean="0"/>
              <a:t> types being classified) are not balanced.</a:t>
            </a:r>
          </a:p>
          <a:p>
            <a:pPr lvl="1"/>
            <a:r>
              <a:rPr lang="en-US" dirty="0" smtClean="0"/>
              <a:t>Kappa Statistic takes into account the classifications you should get right based on chance:</a:t>
            </a:r>
          </a:p>
          <a:p>
            <a:pPr lvl="1"/>
            <a:endParaRPr lang="en-US" dirty="0"/>
          </a:p>
          <a:p>
            <a:pPr lvl="1"/>
            <a:endParaRPr lang="en-US" dirty="0" smtClean="0"/>
          </a:p>
          <a:p>
            <a:pPr lvl="1"/>
            <a:endParaRPr lang="en-US" dirty="0" smtClean="0"/>
          </a:p>
          <a:p>
            <a:pPr marL="457200" lvl="1" indent="0">
              <a:buNone/>
            </a:pPr>
            <a:r>
              <a:rPr lang="en-US" dirty="0" smtClean="0"/>
              <a:t>    O is the observed accuracy </a:t>
            </a:r>
          </a:p>
          <a:p>
            <a:pPr marL="457200" lvl="1" indent="0">
              <a:buNone/>
            </a:pPr>
            <a:r>
              <a:rPr lang="en-US" dirty="0"/>
              <a:t> </a:t>
            </a:r>
            <a:r>
              <a:rPr lang="en-US" dirty="0" smtClean="0"/>
              <a:t>   E is the expected accuracy under chance agreement</a:t>
            </a:r>
          </a:p>
          <a:p>
            <a:pPr marL="457200" lvl="1" inden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150034306"/>
              </p:ext>
            </p:extLst>
          </p:nvPr>
        </p:nvGraphicFramePr>
        <p:xfrm>
          <a:off x="2601286" y="4394147"/>
          <a:ext cx="2464603" cy="1482547"/>
        </p:xfrm>
        <a:graphic>
          <a:graphicData uri="http://schemas.openxmlformats.org/presentationml/2006/ole">
            <mc:AlternateContent xmlns:mc="http://schemas.openxmlformats.org/markup-compatibility/2006">
              <mc:Choice xmlns:v="urn:schemas-microsoft-com:vml" Requires="v">
                <p:oleObj spid="_x0000_s1052" name="Equation" r:id="rId4" imgW="635000" imgH="406400" progId="Equation.3">
                  <p:embed/>
                </p:oleObj>
              </mc:Choice>
              <mc:Fallback>
                <p:oleObj name="Equation" r:id="rId4" imgW="635000" imgH="406400" progId="Equation.3">
                  <p:embed/>
                  <p:pic>
                    <p:nvPicPr>
                      <p:cNvPr id="0" name=""/>
                      <p:cNvPicPr/>
                      <p:nvPr/>
                    </p:nvPicPr>
                    <p:blipFill>
                      <a:blip r:embed="rId5"/>
                      <a:stretch>
                        <a:fillRect/>
                      </a:stretch>
                    </p:blipFill>
                    <p:spPr>
                      <a:xfrm>
                        <a:off x="2601286" y="4394147"/>
                        <a:ext cx="2464603" cy="1482547"/>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8508999" y="3166792"/>
            <a:ext cx="3485445" cy="3506334"/>
          </a:xfrm>
          <a:prstGeom prst="rect">
            <a:avLst/>
          </a:prstGeom>
        </p:spPr>
      </p:pic>
    </p:spTree>
    <p:extLst>
      <p:ext uri="{BB962C8B-B14F-4D97-AF65-F5344CB8AC3E}">
        <p14:creationId xmlns:p14="http://schemas.microsoft.com/office/powerpoint/2010/main" val="227088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Kappa</a:t>
            </a:r>
            <a:r>
              <a:rPr lang="en-US" dirty="0" smtClean="0"/>
              <a:t>:</a:t>
            </a:r>
            <a:endParaRPr lang="en-US" dirty="0" smtClean="0"/>
          </a:p>
          <a:p>
            <a:pPr lvl="1"/>
            <a:r>
              <a:rPr lang="en-US" dirty="0" smtClean="0"/>
              <a:t>Observed Accuracy: (50+100)/165 = </a:t>
            </a:r>
            <a:r>
              <a:rPr lang="is-IS" dirty="0"/>
              <a:t>0.9090909</a:t>
            </a:r>
            <a:endParaRPr lang="en-US" dirty="0"/>
          </a:p>
          <a:p>
            <a:pPr lvl="1"/>
            <a:r>
              <a:rPr lang="en-US" dirty="0" smtClean="0"/>
              <a:t>Expected Accuracy: </a:t>
            </a:r>
            <a:r>
              <a:rPr lang="en-US" dirty="0" smtClean="0">
                <a:sym typeface="Wingdings"/>
              </a:rPr>
              <a:t> = </a:t>
            </a:r>
            <a:r>
              <a:rPr lang="is-IS" dirty="0">
                <a:sym typeface="Wingdings"/>
              </a:rPr>
              <a:t>( ((55*60)/165) + (</a:t>
            </a:r>
            <a:r>
              <a:rPr lang="is-IS" dirty="0" smtClean="0">
                <a:sym typeface="Wingdings"/>
              </a:rPr>
              <a:t>(110*</a:t>
            </a:r>
            <a:r>
              <a:rPr lang="is-IS" dirty="0">
                <a:sym typeface="Wingdings"/>
              </a:rPr>
              <a:t>105)/165) ) /165 </a:t>
            </a:r>
            <a:r>
              <a:rPr lang="is-IS" dirty="0" smtClean="0">
                <a:sym typeface="Wingdings"/>
              </a:rPr>
              <a:t>=</a:t>
            </a:r>
            <a:r>
              <a:rPr lang="nb-NO" dirty="0" smtClean="0">
                <a:sym typeface="Wingdings"/>
              </a:rPr>
              <a:t>0.5454545</a:t>
            </a:r>
          </a:p>
          <a:p>
            <a:pPr lvl="1"/>
            <a:r>
              <a:rPr lang="nb-NO" dirty="0" smtClean="0">
                <a:sym typeface="Wingdings"/>
              </a:rPr>
              <a:t>Kappa = (</a:t>
            </a:r>
            <a:r>
              <a:rPr lang="is-IS" dirty="0" smtClean="0"/>
              <a:t>0.9090909 - </a:t>
            </a:r>
            <a:r>
              <a:rPr lang="nb-NO" dirty="0" smtClean="0">
                <a:sym typeface="Wingdings"/>
              </a:rPr>
              <a:t>0.5454545) / (1 - 0.5454545) = 0.8</a:t>
            </a:r>
            <a:endParaRPr lang="en-US" dirty="0"/>
          </a:p>
          <a:p>
            <a:pPr lvl="1"/>
            <a:endParaRPr lang="en-US" dirty="0" smtClean="0"/>
          </a:p>
        </p:txBody>
      </p:sp>
      <p:pic>
        <p:nvPicPr>
          <p:cNvPr id="6" name="Picture 5"/>
          <p:cNvPicPr>
            <a:picLocks noChangeAspect="1"/>
          </p:cNvPicPr>
          <p:nvPr/>
        </p:nvPicPr>
        <p:blipFill>
          <a:blip r:embed="rId3"/>
          <a:stretch>
            <a:fillRect/>
          </a:stretch>
        </p:blipFill>
        <p:spPr>
          <a:xfrm>
            <a:off x="447421" y="3121024"/>
            <a:ext cx="8246533" cy="3530600"/>
          </a:xfrm>
          <a:prstGeom prst="rect">
            <a:avLst/>
          </a:prstGeom>
        </p:spPr>
      </p:pic>
    </p:spTree>
    <p:extLst>
      <p:ext uri="{BB962C8B-B14F-4D97-AF65-F5344CB8AC3E}">
        <p14:creationId xmlns:p14="http://schemas.microsoft.com/office/powerpoint/2010/main" val="207621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with caret</a:t>
            </a:r>
            <a:endParaRPr lang="en-US" dirty="0"/>
          </a:p>
        </p:txBody>
      </p:sp>
      <p:pic>
        <p:nvPicPr>
          <p:cNvPr id="3" name="Picture 2"/>
          <p:cNvPicPr>
            <a:picLocks noChangeAspect="1"/>
          </p:cNvPicPr>
          <p:nvPr/>
        </p:nvPicPr>
        <p:blipFill>
          <a:blip r:embed="rId2"/>
          <a:stretch>
            <a:fillRect/>
          </a:stretch>
        </p:blipFill>
        <p:spPr>
          <a:xfrm>
            <a:off x="2144889" y="2184400"/>
            <a:ext cx="8198556" cy="2473208"/>
          </a:xfrm>
          <a:prstGeom prst="rect">
            <a:avLst/>
          </a:prstGeom>
        </p:spPr>
      </p:pic>
    </p:spTree>
    <p:extLst>
      <p:ext uri="{BB962C8B-B14F-4D97-AF65-F5344CB8AC3E}">
        <p14:creationId xmlns:p14="http://schemas.microsoft.com/office/powerpoint/2010/main" val="351259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caret Package</a:t>
            </a:r>
            <a:endParaRPr lang="en-US" dirty="0"/>
          </a:p>
        </p:txBody>
      </p:sp>
      <p:sp>
        <p:nvSpPr>
          <p:cNvPr id="3" name="Content Placeholder 2"/>
          <p:cNvSpPr>
            <a:spLocks noGrp="1"/>
          </p:cNvSpPr>
          <p:nvPr>
            <p:ph idx="1"/>
          </p:nvPr>
        </p:nvSpPr>
        <p:spPr>
          <a:xfrm>
            <a:off x="609601" y="1600201"/>
            <a:ext cx="10218983" cy="4823982"/>
          </a:xfrm>
        </p:spPr>
        <p:txBody>
          <a:bodyPr>
            <a:normAutofit/>
          </a:bodyPr>
          <a:lstStyle/>
          <a:p>
            <a:r>
              <a:rPr lang="en-US" dirty="0" smtClean="0"/>
              <a:t>The caret package was developed to:</a:t>
            </a:r>
          </a:p>
          <a:p>
            <a:pPr lvl="1"/>
            <a:r>
              <a:rPr lang="en-US" dirty="0" smtClean="0"/>
              <a:t>Create a unified interface for modeling and prediction (interfaces to 147 different modeling techniques)</a:t>
            </a:r>
          </a:p>
          <a:p>
            <a:r>
              <a:rPr lang="en-US" dirty="0" smtClean="0"/>
              <a:t>Streamline model training and testing</a:t>
            </a:r>
          </a:p>
          <a:p>
            <a:r>
              <a:rPr lang="en-US" dirty="0" smtClean="0"/>
              <a:t>Provide a variety of helper functions for model building</a:t>
            </a:r>
          </a:p>
          <a:p>
            <a:r>
              <a:rPr lang="en-US" dirty="0" smtClean="0"/>
              <a:t>Increase computational efficiency with parallel processing support</a:t>
            </a:r>
          </a:p>
        </p:txBody>
      </p:sp>
    </p:spTree>
    <p:extLst>
      <p:ext uri="{BB962C8B-B14F-4D97-AF65-F5344CB8AC3E}">
        <p14:creationId xmlns:p14="http://schemas.microsoft.com/office/powerpoint/2010/main" val="45425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caret model</a:t>
            </a:r>
            <a:endParaRPr lang="en-US" dirty="0"/>
          </a:p>
        </p:txBody>
      </p:sp>
      <p:pic>
        <p:nvPicPr>
          <p:cNvPr id="3" name="Picture 2"/>
          <p:cNvPicPr>
            <a:picLocks noChangeAspect="1"/>
          </p:cNvPicPr>
          <p:nvPr/>
        </p:nvPicPr>
        <p:blipFill>
          <a:blip r:embed="rId2"/>
          <a:stretch>
            <a:fillRect/>
          </a:stretch>
        </p:blipFill>
        <p:spPr>
          <a:xfrm>
            <a:off x="423333" y="3444949"/>
            <a:ext cx="9468555" cy="3413051"/>
          </a:xfrm>
          <a:prstGeom prst="rect">
            <a:avLst/>
          </a:prstGeom>
        </p:spPr>
      </p:pic>
      <p:pic>
        <p:nvPicPr>
          <p:cNvPr id="5" name="Picture 4"/>
          <p:cNvPicPr>
            <a:picLocks noChangeAspect="1"/>
          </p:cNvPicPr>
          <p:nvPr/>
        </p:nvPicPr>
        <p:blipFill>
          <a:blip r:embed="rId3"/>
          <a:stretch>
            <a:fillRect/>
          </a:stretch>
        </p:blipFill>
        <p:spPr>
          <a:xfrm>
            <a:off x="479778" y="1560690"/>
            <a:ext cx="9327444" cy="1633509"/>
          </a:xfrm>
          <a:prstGeom prst="rect">
            <a:avLst/>
          </a:prstGeom>
        </p:spPr>
      </p:pic>
    </p:spTree>
    <p:extLst>
      <p:ext uri="{BB962C8B-B14F-4D97-AF65-F5344CB8AC3E}">
        <p14:creationId xmlns:p14="http://schemas.microsoft.com/office/powerpoint/2010/main" val="51671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Decision Trees</a:t>
            </a:r>
            <a:endParaRPr lang="en-US" dirty="0"/>
          </a:p>
        </p:txBody>
      </p:sp>
      <p:sp>
        <p:nvSpPr>
          <p:cNvPr id="3" name="Content Placeholder 2"/>
          <p:cNvSpPr>
            <a:spLocks noGrp="1"/>
          </p:cNvSpPr>
          <p:nvPr>
            <p:ph idx="1"/>
          </p:nvPr>
        </p:nvSpPr>
        <p:spPr>
          <a:xfrm>
            <a:off x="609601" y="1600201"/>
            <a:ext cx="11218228" cy="4823982"/>
          </a:xfrm>
        </p:spPr>
        <p:txBody>
          <a:bodyPr>
            <a:normAutofit/>
          </a:bodyPr>
          <a:lstStyle/>
          <a:p>
            <a:r>
              <a:rPr lang="en-US" dirty="0" smtClean="0"/>
              <a:t>Pros</a:t>
            </a:r>
          </a:p>
          <a:p>
            <a:pPr lvl="1"/>
            <a:r>
              <a:rPr lang="en-US" dirty="0" smtClean="0"/>
              <a:t>Computed very quickly and have simple interpretations.</a:t>
            </a:r>
          </a:p>
          <a:p>
            <a:pPr lvl="1"/>
            <a:r>
              <a:rPr lang="en-US" dirty="0" smtClean="0"/>
              <a:t>Built-in feature selection </a:t>
            </a:r>
            <a:r>
              <a:rPr lang="mr-IN" dirty="0" smtClean="0"/>
              <a:t>–</a:t>
            </a:r>
            <a:r>
              <a:rPr lang="en-US" dirty="0" smtClean="0"/>
              <a:t> if a predictor variable is not used the model is independent of it.</a:t>
            </a:r>
            <a:endParaRPr lang="en-US" dirty="0"/>
          </a:p>
          <a:p>
            <a:r>
              <a:rPr lang="en-US" dirty="0" smtClean="0"/>
              <a:t>Cons</a:t>
            </a:r>
          </a:p>
          <a:p>
            <a:pPr lvl="1"/>
            <a:r>
              <a:rPr lang="en-US" dirty="0" smtClean="0"/>
              <a:t>Usually do not have optimal performance</a:t>
            </a:r>
          </a:p>
          <a:p>
            <a:pPr lvl="1"/>
            <a:r>
              <a:rPr lang="en-US" dirty="0" smtClean="0"/>
              <a:t>Small changes in training data can drastically affect structure</a:t>
            </a:r>
          </a:p>
        </p:txBody>
      </p:sp>
    </p:spTree>
    <p:extLst>
      <p:ext uri="{BB962C8B-B14F-4D97-AF65-F5344CB8AC3E}">
        <p14:creationId xmlns:p14="http://schemas.microsoft.com/office/powerpoint/2010/main" val="262350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Material</a:t>
            </a:r>
            <a:endParaRPr lang="en-US" dirty="0"/>
          </a:p>
        </p:txBody>
      </p:sp>
      <p:sp>
        <p:nvSpPr>
          <p:cNvPr id="3" name="Content Placeholder 2"/>
          <p:cNvSpPr>
            <a:spLocks noGrp="1"/>
          </p:cNvSpPr>
          <p:nvPr>
            <p:ph idx="1"/>
          </p:nvPr>
        </p:nvSpPr>
        <p:spPr>
          <a:xfrm>
            <a:off x="609601" y="1600200"/>
            <a:ext cx="10218983" cy="4070803"/>
          </a:xfrm>
        </p:spPr>
        <p:txBody>
          <a:bodyPr>
            <a:normAutofit/>
          </a:bodyPr>
          <a:lstStyle/>
          <a:p>
            <a:r>
              <a:rPr lang="en-US" dirty="0" smtClean="0"/>
              <a:t>Code and data:</a:t>
            </a:r>
          </a:p>
          <a:p>
            <a:pPr lvl="1"/>
            <a:r>
              <a:rPr lang="en-US" dirty="0"/>
              <a:t>https://</a:t>
            </a:r>
            <a:r>
              <a:rPr lang="en-US" dirty="0" err="1"/>
              <a:t>github.com</a:t>
            </a:r>
            <a:r>
              <a:rPr lang="en-US" dirty="0"/>
              <a:t>/</a:t>
            </a:r>
            <a:r>
              <a:rPr lang="en-US" dirty="0" err="1"/>
              <a:t>rossgore</a:t>
            </a:r>
            <a:r>
              <a:rPr lang="en-US" dirty="0"/>
              <a:t>/intro-to-ml</a:t>
            </a:r>
            <a:endParaRPr lang="en-US" dirty="0" smtClean="0"/>
          </a:p>
          <a:p>
            <a:r>
              <a:rPr lang="en-US" dirty="0" smtClean="0"/>
              <a:t>Code: code/</a:t>
            </a:r>
          </a:p>
          <a:p>
            <a:r>
              <a:rPr lang="en-US" dirty="0" smtClean="0"/>
              <a:t>Datasets: datasets/</a:t>
            </a:r>
          </a:p>
        </p:txBody>
      </p:sp>
    </p:spTree>
    <p:extLst>
      <p:ext uri="{BB962C8B-B14F-4D97-AF65-F5344CB8AC3E}">
        <p14:creationId xmlns:p14="http://schemas.microsoft.com/office/powerpoint/2010/main" val="1341910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pic>
        <p:nvPicPr>
          <p:cNvPr id="3" name="Picture 2"/>
          <p:cNvPicPr>
            <a:picLocks noChangeAspect="1"/>
          </p:cNvPicPr>
          <p:nvPr/>
        </p:nvPicPr>
        <p:blipFill>
          <a:blip r:embed="rId2"/>
          <a:stretch>
            <a:fillRect/>
          </a:stretch>
        </p:blipFill>
        <p:spPr>
          <a:xfrm>
            <a:off x="493889" y="1152160"/>
            <a:ext cx="10018888" cy="5598714"/>
          </a:xfrm>
          <a:prstGeom prst="rect">
            <a:avLst/>
          </a:prstGeom>
        </p:spPr>
      </p:pic>
    </p:spTree>
    <p:extLst>
      <p:ext uri="{BB962C8B-B14F-4D97-AF65-F5344CB8AC3E}">
        <p14:creationId xmlns:p14="http://schemas.microsoft.com/office/powerpoint/2010/main" val="385196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Compensate for single decision tree drawback</a:t>
            </a:r>
          </a:p>
          <a:p>
            <a:pPr lvl="1"/>
            <a:r>
              <a:rPr lang="en-US" dirty="0" smtClean="0"/>
              <a:t>small changes in training data can drastically affect structure</a:t>
            </a:r>
          </a:p>
          <a:p>
            <a:r>
              <a:rPr lang="en-US" dirty="0" smtClean="0"/>
              <a:t>How?</a:t>
            </a:r>
          </a:p>
          <a:p>
            <a:pPr lvl="1"/>
            <a:r>
              <a:rPr lang="en-US" dirty="0" smtClean="0"/>
              <a:t>Fit many trees and aggregate predictions across the trees</a:t>
            </a:r>
          </a:p>
          <a:p>
            <a:pPr lvl="1"/>
            <a:r>
              <a:rPr lang="en-US" dirty="0" smtClean="0"/>
              <a:t>Train each tree on different data</a:t>
            </a:r>
          </a:p>
          <a:p>
            <a:pPr lvl="1"/>
            <a:r>
              <a:rPr lang="en-US" dirty="0" smtClean="0"/>
              <a:t>Each tree uses different predictor variables</a:t>
            </a:r>
          </a:p>
          <a:p>
            <a:pPr lvl="1"/>
            <a:r>
              <a:rPr lang="en-US" dirty="0" smtClean="0"/>
              <a:t>Result: More robust, lower likelihood model is </a:t>
            </a:r>
            <a:r>
              <a:rPr lang="en-US" dirty="0" err="1" smtClean="0"/>
              <a:t>overfit</a:t>
            </a:r>
            <a:endParaRPr lang="en-US" dirty="0" smtClean="0"/>
          </a:p>
        </p:txBody>
      </p:sp>
    </p:spTree>
    <p:extLst>
      <p:ext uri="{BB962C8B-B14F-4D97-AF65-F5344CB8AC3E}">
        <p14:creationId xmlns:p14="http://schemas.microsoft.com/office/powerpoint/2010/main" val="73415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5" name="Picture 4"/>
          <p:cNvPicPr>
            <a:picLocks noChangeAspect="1"/>
          </p:cNvPicPr>
          <p:nvPr/>
        </p:nvPicPr>
        <p:blipFill>
          <a:blip r:embed="rId2"/>
          <a:stretch>
            <a:fillRect/>
          </a:stretch>
        </p:blipFill>
        <p:spPr>
          <a:xfrm>
            <a:off x="451555" y="1191860"/>
            <a:ext cx="8057445" cy="5596293"/>
          </a:xfrm>
          <a:prstGeom prst="rect">
            <a:avLst/>
          </a:prstGeom>
        </p:spPr>
      </p:pic>
    </p:spTree>
    <p:extLst>
      <p:ext uri="{BB962C8B-B14F-4D97-AF65-F5344CB8AC3E}">
        <p14:creationId xmlns:p14="http://schemas.microsoft.com/office/powerpoint/2010/main" val="123190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3" name="Picture 2"/>
          <p:cNvPicPr>
            <a:picLocks noChangeAspect="1"/>
          </p:cNvPicPr>
          <p:nvPr/>
        </p:nvPicPr>
        <p:blipFill>
          <a:blip r:embed="rId2"/>
          <a:stretch>
            <a:fillRect/>
          </a:stretch>
        </p:blipFill>
        <p:spPr>
          <a:xfrm>
            <a:off x="474133" y="3493856"/>
            <a:ext cx="9431867" cy="3364144"/>
          </a:xfrm>
          <a:prstGeom prst="rect">
            <a:avLst/>
          </a:prstGeom>
        </p:spPr>
      </p:pic>
      <p:pic>
        <p:nvPicPr>
          <p:cNvPr id="8" name="Picture 7"/>
          <p:cNvPicPr>
            <a:picLocks noChangeAspect="1"/>
          </p:cNvPicPr>
          <p:nvPr/>
        </p:nvPicPr>
        <p:blipFill>
          <a:blip r:embed="rId3"/>
          <a:stretch>
            <a:fillRect/>
          </a:stretch>
        </p:blipFill>
        <p:spPr>
          <a:xfrm>
            <a:off x="465667" y="1748367"/>
            <a:ext cx="9440334" cy="1512843"/>
          </a:xfrm>
          <a:prstGeom prst="rect">
            <a:avLst/>
          </a:prstGeom>
        </p:spPr>
      </p:pic>
    </p:spTree>
    <p:extLst>
      <p:ext uri="{BB962C8B-B14F-4D97-AF65-F5344CB8AC3E}">
        <p14:creationId xmlns:p14="http://schemas.microsoft.com/office/powerpoint/2010/main" val="465985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3" name="Picture 2"/>
          <p:cNvPicPr>
            <a:picLocks noChangeAspect="1"/>
          </p:cNvPicPr>
          <p:nvPr/>
        </p:nvPicPr>
        <p:blipFill>
          <a:blip r:embed="rId2"/>
          <a:stretch>
            <a:fillRect/>
          </a:stretch>
        </p:blipFill>
        <p:spPr>
          <a:xfrm>
            <a:off x="522110" y="1171304"/>
            <a:ext cx="7291301" cy="5569864"/>
          </a:xfrm>
          <a:prstGeom prst="rect">
            <a:avLst/>
          </a:prstGeom>
        </p:spPr>
      </p:pic>
    </p:spTree>
    <p:extLst>
      <p:ext uri="{BB962C8B-B14F-4D97-AF65-F5344CB8AC3E}">
        <p14:creationId xmlns:p14="http://schemas.microsoft.com/office/powerpoint/2010/main" val="156001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Importance</a:t>
            </a:r>
            <a:endParaRPr lang="en-US" dirty="0"/>
          </a:p>
        </p:txBody>
      </p:sp>
      <p:pic>
        <p:nvPicPr>
          <p:cNvPr id="3" name="Picture 2"/>
          <p:cNvPicPr>
            <a:picLocks noChangeAspect="1"/>
          </p:cNvPicPr>
          <p:nvPr/>
        </p:nvPicPr>
        <p:blipFill>
          <a:blip r:embed="rId2"/>
          <a:stretch>
            <a:fillRect/>
          </a:stretch>
        </p:blipFill>
        <p:spPr>
          <a:xfrm>
            <a:off x="609600" y="2809775"/>
            <a:ext cx="9056511" cy="3954969"/>
          </a:xfrm>
          <a:prstGeom prst="rect">
            <a:avLst/>
          </a:prstGeom>
        </p:spPr>
      </p:pic>
      <p:pic>
        <p:nvPicPr>
          <p:cNvPr id="6" name="Picture 5"/>
          <p:cNvPicPr>
            <a:picLocks noChangeAspect="1"/>
          </p:cNvPicPr>
          <p:nvPr/>
        </p:nvPicPr>
        <p:blipFill>
          <a:blip r:embed="rId3"/>
          <a:stretch>
            <a:fillRect/>
          </a:stretch>
        </p:blipFill>
        <p:spPr>
          <a:xfrm>
            <a:off x="564444" y="1611489"/>
            <a:ext cx="8909756" cy="927100"/>
          </a:xfrm>
          <a:prstGeom prst="rect">
            <a:avLst/>
          </a:prstGeom>
        </p:spPr>
      </p:pic>
    </p:spTree>
    <p:extLst>
      <p:ext uri="{BB962C8B-B14F-4D97-AF65-F5344CB8AC3E}">
        <p14:creationId xmlns:p14="http://schemas.microsoft.com/office/powerpoint/2010/main" val="37232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on Test Data</a:t>
            </a:r>
            <a:endParaRPr lang="en-US" dirty="0"/>
          </a:p>
        </p:txBody>
      </p:sp>
      <p:pic>
        <p:nvPicPr>
          <p:cNvPr id="3" name="Picture 2"/>
          <p:cNvPicPr>
            <a:picLocks noChangeAspect="1"/>
          </p:cNvPicPr>
          <p:nvPr/>
        </p:nvPicPr>
        <p:blipFill>
          <a:blip r:embed="rId2"/>
          <a:stretch>
            <a:fillRect/>
          </a:stretch>
        </p:blipFill>
        <p:spPr>
          <a:xfrm>
            <a:off x="493889" y="1347083"/>
            <a:ext cx="7907936" cy="5321586"/>
          </a:xfrm>
          <a:prstGeom prst="rect">
            <a:avLst/>
          </a:prstGeom>
        </p:spPr>
      </p:pic>
    </p:spTree>
    <p:extLst>
      <p:ext uri="{BB962C8B-B14F-4D97-AF65-F5344CB8AC3E}">
        <p14:creationId xmlns:p14="http://schemas.microsoft.com/office/powerpoint/2010/main" val="1157592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our data is text?</a:t>
            </a:r>
            <a:endParaRPr lang="en-US" dirty="0"/>
          </a:p>
        </p:txBody>
      </p:sp>
      <p:pic>
        <p:nvPicPr>
          <p:cNvPr id="5" name="Picture 4"/>
          <p:cNvPicPr>
            <a:picLocks noChangeAspect="1"/>
          </p:cNvPicPr>
          <p:nvPr/>
        </p:nvPicPr>
        <p:blipFill>
          <a:blip r:embed="rId2"/>
          <a:stretch>
            <a:fillRect/>
          </a:stretch>
        </p:blipFill>
        <p:spPr>
          <a:xfrm>
            <a:off x="1227667" y="2251716"/>
            <a:ext cx="8966785" cy="2903891"/>
          </a:xfrm>
          <a:prstGeom prst="rect">
            <a:avLst/>
          </a:prstGeom>
        </p:spPr>
      </p:pic>
    </p:spTree>
    <p:extLst>
      <p:ext uri="{BB962C8B-B14F-4D97-AF65-F5344CB8AC3E}">
        <p14:creationId xmlns:p14="http://schemas.microsoft.com/office/powerpoint/2010/main" val="15446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Classification</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Common Task: Hand coding a set of documents for multiple variables of interest</a:t>
            </a:r>
          </a:p>
          <a:p>
            <a:r>
              <a:rPr lang="en-US" dirty="0" smtClean="0"/>
              <a:t>What if we only had to manually code a small set of the documents and then we could train a model to do the rest?</a:t>
            </a:r>
          </a:p>
          <a:p>
            <a:r>
              <a:rPr lang="en-US" dirty="0" smtClean="0"/>
              <a:t>Of course we will  need to know the effectiveness of our model.</a:t>
            </a:r>
          </a:p>
        </p:txBody>
      </p:sp>
      <p:pic>
        <p:nvPicPr>
          <p:cNvPr id="4" name="Picture 3"/>
          <p:cNvPicPr>
            <a:picLocks noChangeAspect="1"/>
          </p:cNvPicPr>
          <p:nvPr/>
        </p:nvPicPr>
        <p:blipFill>
          <a:blip r:embed="rId2"/>
          <a:stretch>
            <a:fillRect/>
          </a:stretch>
        </p:blipFill>
        <p:spPr>
          <a:xfrm>
            <a:off x="1749778" y="3351389"/>
            <a:ext cx="7013221" cy="3506611"/>
          </a:xfrm>
          <a:prstGeom prst="rect">
            <a:avLst/>
          </a:prstGeom>
        </p:spPr>
      </p:pic>
    </p:spTree>
    <p:extLst>
      <p:ext uri="{BB962C8B-B14F-4D97-AF65-F5344CB8AC3E}">
        <p14:creationId xmlns:p14="http://schemas.microsoft.com/office/powerpoint/2010/main" val="236766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Documents</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Set of hand-labeled bills from Congress</a:t>
            </a:r>
          </a:p>
          <a:p>
            <a:r>
              <a:rPr lang="en-US" dirty="0" smtClean="0"/>
              <a:t>Each bill text description of the bill’s purpose</a:t>
            </a:r>
          </a:p>
          <a:p>
            <a:pPr lvl="1"/>
            <a:r>
              <a:rPr lang="en-US" dirty="0"/>
              <a:t>“To amend the Immigration and Nationality Act in regard to Caribbean-born immigrants.</a:t>
            </a:r>
            <a:r>
              <a:rPr lang="en-US" dirty="0" smtClean="0"/>
              <a:t>”</a:t>
            </a:r>
          </a:p>
          <a:p>
            <a:r>
              <a:rPr lang="en-US" dirty="0" smtClean="0"/>
              <a:t>Also has major policy topic code for the subject of the bill.</a:t>
            </a:r>
          </a:p>
          <a:p>
            <a:pPr lvl="1"/>
            <a:r>
              <a:rPr lang="en-US" dirty="0" smtClean="0"/>
              <a:t>20 major topic codes</a:t>
            </a:r>
          </a:p>
          <a:p>
            <a:pPr lvl="1"/>
            <a:r>
              <a:rPr lang="en-US" dirty="0" smtClean="0"/>
              <a:t>Including: Macroeconomics, Civil Rights, Health</a:t>
            </a:r>
          </a:p>
        </p:txBody>
      </p:sp>
      <p:pic>
        <p:nvPicPr>
          <p:cNvPr id="5" name="Picture 4"/>
          <p:cNvPicPr>
            <a:picLocks noChangeAspect="1"/>
          </p:cNvPicPr>
          <p:nvPr/>
        </p:nvPicPr>
        <p:blipFill>
          <a:blip r:embed="rId2"/>
          <a:stretch>
            <a:fillRect/>
          </a:stretch>
        </p:blipFill>
        <p:spPr>
          <a:xfrm>
            <a:off x="8095186" y="2906889"/>
            <a:ext cx="3995119" cy="3683000"/>
          </a:xfrm>
          <a:prstGeom prst="rect">
            <a:avLst/>
          </a:prstGeom>
        </p:spPr>
      </p:pic>
    </p:spTree>
    <p:extLst>
      <p:ext uri="{BB962C8B-B14F-4D97-AF65-F5344CB8AC3E}">
        <p14:creationId xmlns:p14="http://schemas.microsoft.com/office/powerpoint/2010/main" val="91812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Statistical Analysis vs. Machine Learning</a:t>
            </a:r>
            <a:endParaRPr lang="en-US" dirty="0"/>
          </a:p>
        </p:txBody>
      </p:sp>
      <p:sp>
        <p:nvSpPr>
          <p:cNvPr id="5" name="Content Placeholder 2"/>
          <p:cNvSpPr>
            <a:spLocks noGrp="1"/>
          </p:cNvSpPr>
          <p:nvPr>
            <p:ph idx="1"/>
          </p:nvPr>
        </p:nvSpPr>
        <p:spPr>
          <a:xfrm>
            <a:off x="609601" y="1600200"/>
            <a:ext cx="10218983" cy="4070803"/>
          </a:xfrm>
        </p:spPr>
        <p:txBody>
          <a:bodyPr>
            <a:normAutofit/>
          </a:bodyPr>
          <a:lstStyle/>
          <a:p>
            <a:r>
              <a:rPr lang="en-US" dirty="0" smtClean="0"/>
              <a:t>Statistical Analysis:</a:t>
            </a:r>
          </a:p>
          <a:p>
            <a:pPr lvl="1"/>
            <a:r>
              <a:rPr lang="en-US" dirty="0" smtClean="0"/>
              <a:t>Focus on interpretability</a:t>
            </a:r>
          </a:p>
          <a:p>
            <a:pPr lvl="1"/>
            <a:r>
              <a:rPr lang="en-US" dirty="0" smtClean="0"/>
              <a:t>Assumption Checking</a:t>
            </a:r>
          </a:p>
          <a:p>
            <a:pPr lvl="1"/>
            <a:r>
              <a:rPr lang="en-US" dirty="0" smtClean="0"/>
              <a:t>Goal: Draw conclusions about predictors</a:t>
            </a:r>
          </a:p>
          <a:p>
            <a:pPr marL="457200" lvl="1" indent="0">
              <a:buNone/>
            </a:pPr>
            <a:endParaRPr lang="en-US" dirty="0" smtClean="0"/>
          </a:p>
          <a:p>
            <a:r>
              <a:rPr lang="en-US" dirty="0" smtClean="0"/>
              <a:t>Machine learning:</a:t>
            </a:r>
          </a:p>
          <a:p>
            <a:pPr lvl="1"/>
            <a:r>
              <a:rPr lang="en-US" dirty="0" smtClean="0"/>
              <a:t>Focus on generalizable prediction</a:t>
            </a:r>
          </a:p>
          <a:p>
            <a:pPr lvl="1"/>
            <a:r>
              <a:rPr lang="en-US" dirty="0" smtClean="0"/>
              <a:t>Given this data set what algorithm will predict most consistently with other data sets with similar characteristics</a:t>
            </a:r>
          </a:p>
          <a:p>
            <a:pPr lvl="1"/>
            <a:r>
              <a:rPr lang="en-US" dirty="0" smtClean="0"/>
              <a:t>Goal: predict as strongly as possible in the future</a:t>
            </a:r>
          </a:p>
        </p:txBody>
      </p:sp>
    </p:spTree>
    <p:extLst>
      <p:ext uri="{BB962C8B-B14F-4D97-AF65-F5344CB8AC3E}">
        <p14:creationId xmlns:p14="http://schemas.microsoft.com/office/powerpoint/2010/main" val="12897900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Get The Data and Put It In a Data Frame</a:t>
            </a:r>
            <a:endParaRPr lang="en-US" dirty="0"/>
          </a:p>
        </p:txBody>
      </p:sp>
      <p:pic>
        <p:nvPicPr>
          <p:cNvPr id="4" name="Picture 3"/>
          <p:cNvPicPr>
            <a:picLocks noChangeAspect="1"/>
          </p:cNvPicPr>
          <p:nvPr/>
        </p:nvPicPr>
        <p:blipFill>
          <a:blip r:embed="rId2"/>
          <a:stretch>
            <a:fillRect/>
          </a:stretch>
        </p:blipFill>
        <p:spPr>
          <a:xfrm>
            <a:off x="719666" y="1665112"/>
            <a:ext cx="9087556" cy="647363"/>
          </a:xfrm>
          <a:prstGeom prst="rect">
            <a:avLst/>
          </a:prstGeom>
        </p:spPr>
      </p:pic>
      <p:pic>
        <p:nvPicPr>
          <p:cNvPr id="6" name="Picture 5"/>
          <p:cNvPicPr>
            <a:picLocks noChangeAspect="1"/>
          </p:cNvPicPr>
          <p:nvPr/>
        </p:nvPicPr>
        <p:blipFill>
          <a:blip r:embed="rId3"/>
          <a:stretch>
            <a:fillRect/>
          </a:stretch>
        </p:blipFill>
        <p:spPr>
          <a:xfrm>
            <a:off x="804332" y="3744682"/>
            <a:ext cx="8988779" cy="2030181"/>
          </a:xfrm>
          <a:prstGeom prst="rect">
            <a:avLst/>
          </a:prstGeom>
        </p:spPr>
      </p:pic>
    </p:spTree>
    <p:extLst>
      <p:ext uri="{BB962C8B-B14F-4D97-AF65-F5344CB8AC3E}">
        <p14:creationId xmlns:p14="http://schemas.microsoft.com/office/powerpoint/2010/main" val="4079753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unnest_tokens</a:t>
            </a:r>
            <a:r>
              <a:rPr lang="en-US" b="1" dirty="0">
                <a:latin typeface="Courier New"/>
                <a:cs typeface="Courier New"/>
              </a:rPr>
              <a:t>(output = word, input = text) </a:t>
            </a:r>
            <a:r>
              <a:rPr lang="en-US" dirty="0"/>
              <a:t>- converts the data frame to </a:t>
            </a:r>
            <a:r>
              <a:rPr lang="en-US" dirty="0" smtClean="0"/>
              <a:t>data frame where each row is a word </a:t>
            </a:r>
            <a:r>
              <a:rPr lang="en-US" dirty="0"/>
              <a:t>and automatically converts all </a:t>
            </a:r>
            <a:r>
              <a:rPr lang="en-US" dirty="0" smtClean="0"/>
              <a:t>words to lowercase.</a:t>
            </a:r>
          </a:p>
          <a:p>
            <a:r>
              <a:rPr lang="en-US" b="1" dirty="0">
                <a:latin typeface="Courier New"/>
                <a:cs typeface="Courier New"/>
              </a:rPr>
              <a:t>filter(!</a:t>
            </a:r>
            <a:r>
              <a:rPr lang="en-US" b="1" dirty="0" err="1">
                <a:latin typeface="Courier New"/>
                <a:cs typeface="Courier New"/>
              </a:rPr>
              <a:t>str_detect</a:t>
            </a:r>
            <a:r>
              <a:rPr lang="en-US" b="1" dirty="0">
                <a:latin typeface="Courier New"/>
                <a:cs typeface="Courier New"/>
              </a:rPr>
              <a:t>(word, "^[0-9]*$")) </a:t>
            </a:r>
            <a:r>
              <a:rPr lang="en-US" dirty="0"/>
              <a:t>- removes all tokens which are strictly numbers. </a:t>
            </a:r>
            <a:endParaRPr lang="en-US" dirty="0" smtClean="0"/>
          </a:p>
          <a:p>
            <a:pPr lvl="1"/>
            <a:r>
              <a:rPr lang="en-US" dirty="0" smtClean="0"/>
              <a:t>Numbers </a:t>
            </a:r>
            <a:r>
              <a:rPr lang="en-US" dirty="0"/>
              <a:t>are generally not useful features in classifying </a:t>
            </a:r>
            <a:r>
              <a:rPr lang="en-US" dirty="0" smtClean="0"/>
              <a:t>documents.</a:t>
            </a:r>
          </a:p>
        </p:txBody>
      </p:sp>
      <p:pic>
        <p:nvPicPr>
          <p:cNvPr id="3" name="Picture 2"/>
          <p:cNvPicPr>
            <a:picLocks noChangeAspect="1"/>
          </p:cNvPicPr>
          <p:nvPr/>
        </p:nvPicPr>
        <p:blipFill>
          <a:blip r:embed="rId2"/>
          <a:stretch>
            <a:fillRect/>
          </a:stretch>
        </p:blipFill>
        <p:spPr>
          <a:xfrm>
            <a:off x="1834445" y="3965223"/>
            <a:ext cx="8128000" cy="2540000"/>
          </a:xfrm>
          <a:prstGeom prst="rect">
            <a:avLst/>
          </a:prstGeom>
        </p:spPr>
      </p:pic>
    </p:spTree>
    <p:extLst>
      <p:ext uri="{BB962C8B-B14F-4D97-AF65-F5344CB8AC3E}">
        <p14:creationId xmlns:p14="http://schemas.microsoft.com/office/powerpoint/2010/main" val="412190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anti_join</a:t>
            </a:r>
            <a:r>
              <a:rPr lang="en-US" b="1" dirty="0">
                <a:latin typeface="Courier New"/>
                <a:cs typeface="Courier New"/>
              </a:rPr>
              <a:t>(</a:t>
            </a:r>
            <a:r>
              <a:rPr lang="en-US" b="1" dirty="0" err="1">
                <a:latin typeface="Courier New"/>
                <a:cs typeface="Courier New"/>
              </a:rPr>
              <a:t>stop_words</a:t>
            </a:r>
            <a:r>
              <a:rPr lang="en-US" b="1" dirty="0">
                <a:latin typeface="Courier New"/>
                <a:cs typeface="Courier New"/>
              </a:rPr>
              <a:t>) </a:t>
            </a:r>
            <a:r>
              <a:rPr lang="en-US" dirty="0"/>
              <a:t>- remove common stop words that are uninformative and will likely not be useful in predicting major topic codes.</a:t>
            </a:r>
            <a:endParaRPr lang="en-US" dirty="0" smtClean="0"/>
          </a:p>
          <a:p>
            <a:r>
              <a:rPr lang="en-US" b="1" dirty="0">
                <a:latin typeface="Courier New"/>
                <a:cs typeface="Courier New"/>
              </a:rPr>
              <a:t>mutate(word = </a:t>
            </a:r>
            <a:r>
              <a:rPr lang="en-US" b="1" dirty="0" err="1">
                <a:latin typeface="Courier New"/>
                <a:cs typeface="Courier New"/>
              </a:rPr>
              <a:t>SnowballC</a:t>
            </a:r>
            <a:r>
              <a:rPr lang="en-US" b="1" dirty="0">
                <a:latin typeface="Courier New"/>
                <a:cs typeface="Courier New"/>
              </a:rPr>
              <a:t>::</a:t>
            </a:r>
            <a:r>
              <a:rPr lang="en-US" b="1" dirty="0" err="1">
                <a:latin typeface="Courier New"/>
                <a:cs typeface="Courier New"/>
              </a:rPr>
              <a:t>wordStem</a:t>
            </a:r>
            <a:r>
              <a:rPr lang="en-US" b="1" dirty="0">
                <a:latin typeface="Courier New"/>
                <a:cs typeface="Courier New"/>
              </a:rPr>
              <a:t>(word))</a:t>
            </a:r>
            <a:r>
              <a:rPr lang="en-US" b="1" dirty="0" smtClean="0">
                <a:latin typeface="Courier New"/>
                <a:cs typeface="Courier New"/>
              </a:rPr>
              <a:t>)</a:t>
            </a:r>
            <a:r>
              <a:rPr lang="en-US" dirty="0" smtClean="0"/>
              <a:t>- stem </a:t>
            </a:r>
            <a:r>
              <a:rPr lang="en-US" dirty="0"/>
              <a:t>all the tokens to their root word</a:t>
            </a:r>
            <a:endParaRPr lang="en-US" dirty="0" smtClean="0"/>
          </a:p>
        </p:txBody>
      </p:sp>
      <p:pic>
        <p:nvPicPr>
          <p:cNvPr id="3" name="Picture 2"/>
          <p:cNvPicPr>
            <a:picLocks noChangeAspect="1"/>
          </p:cNvPicPr>
          <p:nvPr/>
        </p:nvPicPr>
        <p:blipFill>
          <a:blip r:embed="rId2"/>
          <a:stretch>
            <a:fillRect/>
          </a:stretch>
        </p:blipFill>
        <p:spPr>
          <a:xfrm>
            <a:off x="2074333" y="3993444"/>
            <a:ext cx="8128000" cy="2540000"/>
          </a:xfrm>
          <a:prstGeom prst="rect">
            <a:avLst/>
          </a:prstGeom>
        </p:spPr>
      </p:pic>
    </p:spTree>
    <p:extLst>
      <p:ext uri="{BB962C8B-B14F-4D97-AF65-F5344CB8AC3E}">
        <p14:creationId xmlns:p14="http://schemas.microsoft.com/office/powerpoint/2010/main" val="2702171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Why did we do it?</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smtClean="0"/>
              <a:t>These </a:t>
            </a:r>
            <a:r>
              <a:rPr lang="en-US" dirty="0"/>
              <a:t>steps are to reduce the number of text features in the set of documents. </a:t>
            </a:r>
            <a:endParaRPr lang="en-US" dirty="0" smtClean="0"/>
          </a:p>
          <a:p>
            <a:r>
              <a:rPr lang="en-US" dirty="0" smtClean="0"/>
              <a:t>This </a:t>
            </a:r>
            <a:r>
              <a:rPr lang="en-US" dirty="0"/>
              <a:t>is necessary because as you increase the number of observations (i.e. documents) and variables/features (i.e. tokens/words), the resulting statistical learning model will become more complex and harder to compute. </a:t>
            </a:r>
            <a:endParaRPr lang="en-US" dirty="0" smtClean="0"/>
          </a:p>
          <a:p>
            <a:r>
              <a:rPr lang="en-US" dirty="0" smtClean="0"/>
              <a:t>We did not have this issue before because the features were defined for us.</a:t>
            </a:r>
          </a:p>
        </p:txBody>
      </p:sp>
      <p:pic>
        <p:nvPicPr>
          <p:cNvPr id="3" name="Picture 2"/>
          <p:cNvPicPr>
            <a:picLocks noChangeAspect="1"/>
          </p:cNvPicPr>
          <p:nvPr/>
        </p:nvPicPr>
        <p:blipFill>
          <a:blip r:embed="rId2"/>
          <a:stretch>
            <a:fillRect/>
          </a:stretch>
        </p:blipFill>
        <p:spPr>
          <a:xfrm>
            <a:off x="3090332" y="3614174"/>
            <a:ext cx="6547555" cy="3126703"/>
          </a:xfrm>
          <a:prstGeom prst="rect">
            <a:avLst/>
          </a:prstGeom>
        </p:spPr>
      </p:pic>
    </p:spTree>
    <p:extLst>
      <p:ext uri="{BB962C8B-B14F-4D97-AF65-F5344CB8AC3E}">
        <p14:creationId xmlns:p14="http://schemas.microsoft.com/office/powerpoint/2010/main" val="2465089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Create a document term matrix</a:t>
            </a:r>
            <a:endParaRPr lang="en-US" dirty="0"/>
          </a:p>
        </p:txBody>
      </p:sp>
      <p:pic>
        <p:nvPicPr>
          <p:cNvPr id="3" name="Picture 2"/>
          <p:cNvPicPr>
            <a:picLocks noChangeAspect="1"/>
          </p:cNvPicPr>
          <p:nvPr/>
        </p:nvPicPr>
        <p:blipFill>
          <a:blip r:embed="rId2"/>
          <a:stretch>
            <a:fillRect/>
          </a:stretch>
        </p:blipFill>
        <p:spPr>
          <a:xfrm>
            <a:off x="620889" y="1473497"/>
            <a:ext cx="8890241" cy="4836712"/>
          </a:xfrm>
          <a:prstGeom prst="rect">
            <a:avLst/>
          </a:prstGeom>
        </p:spPr>
      </p:pic>
    </p:spTree>
    <p:extLst>
      <p:ext uri="{BB962C8B-B14F-4D97-AF65-F5344CB8AC3E}">
        <p14:creationId xmlns:p14="http://schemas.microsoft.com/office/powerpoint/2010/main" val="2767281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Create a document term matrix</a:t>
            </a:r>
            <a:endParaRPr lang="en-US" dirty="0"/>
          </a:p>
        </p:txBody>
      </p:sp>
      <p:pic>
        <p:nvPicPr>
          <p:cNvPr id="3" name="Picture 2"/>
          <p:cNvPicPr>
            <a:picLocks noChangeAspect="1"/>
          </p:cNvPicPr>
          <p:nvPr/>
        </p:nvPicPr>
        <p:blipFill>
          <a:blip r:embed="rId2"/>
          <a:stretch>
            <a:fillRect/>
          </a:stretch>
        </p:blipFill>
        <p:spPr>
          <a:xfrm>
            <a:off x="1763888" y="1417638"/>
            <a:ext cx="9313333" cy="1730726"/>
          </a:xfrm>
          <a:prstGeom prst="rect">
            <a:avLst/>
          </a:prstGeom>
        </p:spPr>
      </p:pic>
      <p:pic>
        <p:nvPicPr>
          <p:cNvPr id="4" name="Picture 3"/>
          <p:cNvPicPr>
            <a:picLocks noChangeAspect="1"/>
          </p:cNvPicPr>
          <p:nvPr/>
        </p:nvPicPr>
        <p:blipFill>
          <a:blip r:embed="rId3"/>
          <a:stretch>
            <a:fillRect/>
          </a:stretch>
        </p:blipFill>
        <p:spPr>
          <a:xfrm>
            <a:off x="1797757" y="3296383"/>
            <a:ext cx="6104466" cy="3366604"/>
          </a:xfrm>
          <a:prstGeom prst="rect">
            <a:avLst/>
          </a:prstGeom>
        </p:spPr>
      </p:pic>
    </p:spTree>
    <p:extLst>
      <p:ext uri="{BB962C8B-B14F-4D97-AF65-F5344CB8AC3E}">
        <p14:creationId xmlns:p14="http://schemas.microsoft.com/office/powerpoint/2010/main" val="3891984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cast_dtm</a:t>
            </a:r>
            <a:r>
              <a:rPr lang="en-US" b="1" dirty="0">
                <a:latin typeface="Courier New"/>
                <a:cs typeface="Courier New"/>
              </a:rPr>
              <a:t>(document = ID, term = word, value = n)</a:t>
            </a:r>
            <a:r>
              <a:rPr lang="en-US" b="1" dirty="0" smtClean="0">
                <a:latin typeface="Courier New"/>
                <a:cs typeface="Courier New"/>
              </a:rPr>
              <a:t>) </a:t>
            </a:r>
            <a:r>
              <a:rPr lang="en-US" dirty="0" smtClean="0"/>
              <a:t>- created a document term matrix with 4449 rows and 209 columns.</a:t>
            </a:r>
          </a:p>
          <a:p>
            <a:pPr lvl="1"/>
            <a:r>
              <a:rPr lang="en-US" dirty="0" smtClean="0"/>
              <a:t>In other words we have created a matrix of how 209 different words are used across the 4449 documents</a:t>
            </a:r>
          </a:p>
          <a:p>
            <a:r>
              <a:rPr lang="en-US" dirty="0" smtClean="0">
                <a:cs typeface="Courier New"/>
              </a:rPr>
              <a:t>Why only 209 words, surely there have to be more?</a:t>
            </a:r>
            <a:endParaRPr lang="en-US" b="1" dirty="0">
              <a:latin typeface="Courier New"/>
              <a:cs typeface="Courier New"/>
            </a:endParaRPr>
          </a:p>
          <a:p>
            <a:pPr lvl="1"/>
            <a:r>
              <a:rPr lang="en-US" b="1" dirty="0" err="1">
                <a:latin typeface="Courier New"/>
                <a:cs typeface="Courier New"/>
              </a:rPr>
              <a:t>removeSparseTerms</a:t>
            </a:r>
            <a:r>
              <a:rPr lang="en-US" b="1" dirty="0">
                <a:latin typeface="Courier New"/>
                <a:cs typeface="Courier New"/>
              </a:rPr>
              <a:t>(</a:t>
            </a:r>
            <a:r>
              <a:rPr lang="en-US" b="1" dirty="0" err="1">
                <a:latin typeface="Courier New"/>
                <a:cs typeface="Courier New"/>
              </a:rPr>
              <a:t>congress_dtm</a:t>
            </a:r>
            <a:r>
              <a:rPr lang="en-US" b="1" dirty="0">
                <a:latin typeface="Courier New"/>
                <a:cs typeface="Courier New"/>
              </a:rPr>
              <a:t>, sparse = .99)</a:t>
            </a:r>
            <a:endParaRPr lang="en-US" b="1" dirty="0" smtClean="0">
              <a:latin typeface="Courier New"/>
              <a:cs typeface="Courier New"/>
            </a:endParaRPr>
          </a:p>
        </p:txBody>
      </p:sp>
      <p:pic>
        <p:nvPicPr>
          <p:cNvPr id="5" name="Picture 4"/>
          <p:cNvPicPr>
            <a:picLocks noChangeAspect="1"/>
          </p:cNvPicPr>
          <p:nvPr/>
        </p:nvPicPr>
        <p:blipFill>
          <a:blip r:embed="rId2"/>
          <a:stretch>
            <a:fillRect/>
          </a:stretch>
        </p:blipFill>
        <p:spPr>
          <a:xfrm>
            <a:off x="2088444" y="3491612"/>
            <a:ext cx="6745111" cy="3221043"/>
          </a:xfrm>
          <a:prstGeom prst="rect">
            <a:avLst/>
          </a:prstGeom>
        </p:spPr>
      </p:pic>
    </p:spTree>
    <p:extLst>
      <p:ext uri="{BB962C8B-B14F-4D97-AF65-F5344CB8AC3E}">
        <p14:creationId xmlns:p14="http://schemas.microsoft.com/office/powerpoint/2010/main" val="39895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err="1" smtClean="0"/>
              <a:t>Sparsity</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smtClean="0">
                <a:latin typeface="Courier New"/>
                <a:cs typeface="Courier New"/>
              </a:rPr>
              <a:t>removeSparseTerms</a:t>
            </a:r>
            <a:r>
              <a:rPr lang="en-US" b="1" dirty="0">
                <a:latin typeface="Courier New"/>
                <a:cs typeface="Courier New"/>
              </a:rPr>
              <a:t>(</a:t>
            </a:r>
            <a:r>
              <a:rPr lang="en-US" b="1" dirty="0" err="1">
                <a:latin typeface="Courier New"/>
                <a:cs typeface="Courier New"/>
              </a:rPr>
              <a:t>congress_dtm</a:t>
            </a:r>
            <a:r>
              <a:rPr lang="en-US" b="1" dirty="0">
                <a:latin typeface="Courier New"/>
                <a:cs typeface="Courier New"/>
              </a:rPr>
              <a:t>, sparse = .99</a:t>
            </a:r>
            <a:r>
              <a:rPr lang="en-US" b="1" dirty="0" smtClean="0">
                <a:latin typeface="Courier New"/>
                <a:cs typeface="Courier New"/>
              </a:rPr>
              <a:t>)</a:t>
            </a:r>
          </a:p>
          <a:p>
            <a:r>
              <a:rPr lang="en-US" dirty="0" smtClean="0">
                <a:cs typeface="Courier New"/>
              </a:rPr>
              <a:t>We </a:t>
            </a:r>
            <a:r>
              <a:rPr lang="en-US" dirty="0">
                <a:cs typeface="Courier New"/>
              </a:rPr>
              <a:t>can reduce model complexity by removing tokens (i.e. terms) which do not appear across many documents. Directly deletes sparse terms from the document-term matrix. This results in a statistical learning model with a much smaller set of features.</a:t>
            </a:r>
            <a:endParaRPr lang="en-US" dirty="0" smtClean="0">
              <a:cs typeface="Courier New"/>
            </a:endParaRPr>
          </a:p>
        </p:txBody>
      </p:sp>
      <p:pic>
        <p:nvPicPr>
          <p:cNvPr id="3" name="Picture 2"/>
          <p:cNvPicPr>
            <a:picLocks noChangeAspect="1"/>
          </p:cNvPicPr>
          <p:nvPr/>
        </p:nvPicPr>
        <p:blipFill>
          <a:blip r:embed="rId2"/>
          <a:stretch>
            <a:fillRect/>
          </a:stretch>
        </p:blipFill>
        <p:spPr>
          <a:xfrm>
            <a:off x="2273300" y="3081867"/>
            <a:ext cx="7632700" cy="3644900"/>
          </a:xfrm>
          <a:prstGeom prst="rect">
            <a:avLst/>
          </a:prstGeom>
        </p:spPr>
      </p:pic>
    </p:spTree>
    <p:extLst>
      <p:ext uri="{BB962C8B-B14F-4D97-AF65-F5344CB8AC3E}">
        <p14:creationId xmlns:p14="http://schemas.microsoft.com/office/powerpoint/2010/main" val="3402095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Exploratory Analysis w/ </a:t>
            </a:r>
            <a:r>
              <a:rPr lang="en-US" dirty="0" err="1" smtClean="0"/>
              <a:t>tf-idf</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a:cs typeface="Courier New"/>
              </a:rPr>
              <a:t>Before building our model, we can first investigate if there are certain terms or tokens associated with each major topic </a:t>
            </a:r>
            <a:r>
              <a:rPr lang="en-US" dirty="0" smtClean="0">
                <a:cs typeface="Courier New"/>
              </a:rPr>
              <a:t>category</a:t>
            </a:r>
          </a:p>
          <a:p>
            <a:endParaRPr lang="en-US" dirty="0">
              <a:cs typeface="Courier New"/>
            </a:endParaRPr>
          </a:p>
          <a:p>
            <a:r>
              <a:rPr lang="en-US" dirty="0">
                <a:cs typeface="Courier New"/>
              </a:rPr>
              <a:t>To do this we calculate the term-frequency inverse document frequency (i.e. </a:t>
            </a:r>
            <a:r>
              <a:rPr lang="en-US" dirty="0" err="1">
                <a:cs typeface="Courier New"/>
              </a:rPr>
              <a:t>tf-idf</a:t>
            </a:r>
            <a:r>
              <a:rPr lang="en-US" dirty="0">
                <a:cs typeface="Courier New"/>
              </a:rPr>
              <a:t>) for each term treating each major topic code as the </a:t>
            </a:r>
            <a:r>
              <a:rPr lang="en-US" dirty="0" smtClean="0">
                <a:cs typeface="Courier New"/>
              </a:rPr>
              <a:t>document</a:t>
            </a:r>
          </a:p>
          <a:p>
            <a:pPr marL="0" indent="0">
              <a:buNone/>
            </a:pPr>
            <a:endParaRPr lang="en-US" b="1" dirty="0">
              <a:latin typeface="Courier New"/>
              <a:cs typeface="Courier New"/>
            </a:endParaRPr>
          </a:p>
        </p:txBody>
      </p:sp>
    </p:spTree>
    <p:extLst>
      <p:ext uri="{BB962C8B-B14F-4D97-AF65-F5344CB8AC3E}">
        <p14:creationId xmlns:p14="http://schemas.microsoft.com/office/powerpoint/2010/main" val="2824868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err="1" smtClean="0"/>
              <a:t>Tf-</a:t>
            </a:r>
            <a:r>
              <a:rPr lang="en-US" dirty="0" err="1"/>
              <a:t>i</a:t>
            </a:r>
            <a:r>
              <a:rPr lang="en-US" dirty="0" err="1" smtClean="0"/>
              <a:t>df</a:t>
            </a:r>
            <a:endParaRPr lang="en-US" dirty="0"/>
          </a:p>
        </p:txBody>
      </p:sp>
      <p:pic>
        <p:nvPicPr>
          <p:cNvPr id="6" name="Picture 5"/>
          <p:cNvPicPr>
            <a:picLocks noChangeAspect="1"/>
          </p:cNvPicPr>
          <p:nvPr/>
        </p:nvPicPr>
        <p:blipFill>
          <a:blip r:embed="rId2"/>
          <a:stretch>
            <a:fillRect/>
          </a:stretch>
        </p:blipFill>
        <p:spPr>
          <a:xfrm>
            <a:off x="609600" y="1159251"/>
            <a:ext cx="10872264" cy="5439149"/>
          </a:xfrm>
          <a:prstGeom prst="rect">
            <a:avLst/>
          </a:prstGeom>
        </p:spPr>
      </p:pic>
    </p:spTree>
    <p:extLst>
      <p:ext uri="{BB962C8B-B14F-4D97-AF65-F5344CB8AC3E}">
        <p14:creationId xmlns:p14="http://schemas.microsoft.com/office/powerpoint/2010/main" val="300943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Overview</a:t>
            </a:r>
            <a:endParaRPr lang="en-US" dirty="0"/>
          </a:p>
        </p:txBody>
      </p:sp>
      <p:pic>
        <p:nvPicPr>
          <p:cNvPr id="3" name="Picture 2"/>
          <p:cNvPicPr>
            <a:picLocks noChangeAspect="1"/>
          </p:cNvPicPr>
          <p:nvPr/>
        </p:nvPicPr>
        <p:blipFill>
          <a:blip r:embed="rId3"/>
          <a:stretch>
            <a:fillRect/>
          </a:stretch>
        </p:blipFill>
        <p:spPr>
          <a:xfrm>
            <a:off x="931333" y="1648890"/>
            <a:ext cx="10385778" cy="4429198"/>
          </a:xfrm>
          <a:prstGeom prst="rect">
            <a:avLst/>
          </a:prstGeom>
        </p:spPr>
      </p:pic>
    </p:spTree>
    <p:extLst>
      <p:ext uri="{BB962C8B-B14F-4D97-AF65-F5344CB8AC3E}">
        <p14:creationId xmlns:p14="http://schemas.microsoft.com/office/powerpoint/2010/main" val="31711492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Exploratory Analysis w/ </a:t>
            </a:r>
            <a:r>
              <a:rPr lang="en-US" dirty="0" err="1" smtClean="0"/>
              <a:t>tf-idf</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a:cs typeface="Courier New"/>
              </a:rPr>
              <a:t>To calculate </a:t>
            </a:r>
            <a:r>
              <a:rPr lang="en-US" dirty="0" err="1">
                <a:cs typeface="Courier New"/>
              </a:rPr>
              <a:t>tf-idf</a:t>
            </a:r>
            <a:r>
              <a:rPr lang="en-US" dirty="0">
                <a:cs typeface="Courier New"/>
              </a:rPr>
              <a:t> directly in the data frame, first we </a:t>
            </a:r>
            <a:r>
              <a:rPr lang="en-US" b="1" dirty="0">
                <a:latin typeface="Courier New"/>
                <a:cs typeface="Courier New"/>
              </a:rPr>
              <a:t>count() </a:t>
            </a:r>
            <a:r>
              <a:rPr lang="en-US" dirty="0">
                <a:cs typeface="Courier New"/>
              </a:rPr>
              <a:t>the frequency each token appears in bills from each major topic code, then use </a:t>
            </a:r>
            <a:r>
              <a:rPr lang="en-US" b="1" dirty="0" err="1">
                <a:latin typeface="Courier New"/>
                <a:cs typeface="Courier New"/>
              </a:rPr>
              <a:t>bind_tf_idf</a:t>
            </a:r>
            <a:r>
              <a:rPr lang="en-US" b="1" dirty="0">
                <a:latin typeface="Courier New"/>
                <a:cs typeface="Courier New"/>
              </a:rPr>
              <a:t>()</a:t>
            </a:r>
            <a:r>
              <a:rPr lang="en-US" dirty="0">
                <a:cs typeface="Courier New"/>
              </a:rPr>
              <a:t> to calculate the </a:t>
            </a:r>
            <a:r>
              <a:rPr lang="en-US" dirty="0" err="1">
                <a:cs typeface="Courier New"/>
              </a:rPr>
              <a:t>tf-idf</a:t>
            </a:r>
            <a:r>
              <a:rPr lang="en-US" dirty="0">
                <a:cs typeface="Courier New"/>
              </a:rPr>
              <a:t> for each token in each </a:t>
            </a:r>
            <a:r>
              <a:rPr lang="en-US" dirty="0" smtClean="0">
                <a:cs typeface="Courier New"/>
              </a:rPr>
              <a:t>topic</a:t>
            </a:r>
          </a:p>
          <a:p>
            <a:pPr marL="0" indent="0">
              <a:buNone/>
            </a:pPr>
            <a:endParaRPr lang="en-US" b="1" dirty="0">
              <a:latin typeface="Courier New"/>
              <a:cs typeface="Courier New"/>
            </a:endParaRPr>
          </a:p>
        </p:txBody>
      </p:sp>
      <p:pic>
        <p:nvPicPr>
          <p:cNvPr id="7" name="Picture 6"/>
          <p:cNvPicPr>
            <a:picLocks noChangeAspect="1"/>
          </p:cNvPicPr>
          <p:nvPr/>
        </p:nvPicPr>
        <p:blipFill>
          <a:blip r:embed="rId2"/>
          <a:stretch>
            <a:fillRect/>
          </a:stretch>
        </p:blipFill>
        <p:spPr>
          <a:xfrm>
            <a:off x="1199445" y="4251678"/>
            <a:ext cx="9200444" cy="2462306"/>
          </a:xfrm>
          <a:prstGeom prst="rect">
            <a:avLst/>
          </a:prstGeom>
        </p:spPr>
      </p:pic>
    </p:spTree>
    <p:extLst>
      <p:ext uri="{BB962C8B-B14F-4D97-AF65-F5344CB8AC3E}">
        <p14:creationId xmlns:p14="http://schemas.microsoft.com/office/powerpoint/2010/main" val="4204621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See top </a:t>
            </a:r>
            <a:r>
              <a:rPr lang="en-US" dirty="0" err="1" smtClean="0"/>
              <a:t>tf-idf</a:t>
            </a:r>
            <a:r>
              <a:rPr lang="en-US" dirty="0" smtClean="0"/>
              <a:t> words for 4 topics</a:t>
            </a:r>
            <a:endParaRPr lang="en-US" dirty="0"/>
          </a:p>
        </p:txBody>
      </p:sp>
      <p:pic>
        <p:nvPicPr>
          <p:cNvPr id="5" name="Picture 4"/>
          <p:cNvPicPr>
            <a:picLocks noChangeAspect="1"/>
          </p:cNvPicPr>
          <p:nvPr/>
        </p:nvPicPr>
        <p:blipFill>
          <a:blip r:embed="rId2"/>
          <a:stretch>
            <a:fillRect/>
          </a:stretch>
        </p:blipFill>
        <p:spPr>
          <a:xfrm>
            <a:off x="719667" y="1205449"/>
            <a:ext cx="8066826" cy="5549297"/>
          </a:xfrm>
          <a:prstGeom prst="rect">
            <a:avLst/>
          </a:prstGeom>
        </p:spPr>
      </p:pic>
    </p:spTree>
    <p:extLst>
      <p:ext uri="{BB962C8B-B14F-4D97-AF65-F5344CB8AC3E}">
        <p14:creationId xmlns:p14="http://schemas.microsoft.com/office/powerpoint/2010/main" val="73997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normAutofit/>
          </a:bodyPr>
          <a:lstStyle/>
          <a:p>
            <a:r>
              <a:rPr lang="en-US" dirty="0" smtClean="0"/>
              <a:t>Estimate Model</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smtClean="0">
                <a:cs typeface="Courier New"/>
              </a:rPr>
              <a:t>Exploratory analysis suggests there are some useful features in the text. </a:t>
            </a:r>
          </a:p>
          <a:p>
            <a:r>
              <a:rPr lang="en-US" dirty="0" smtClean="0">
                <a:cs typeface="Courier New"/>
              </a:rPr>
              <a:t>Now we need to train and test the model</a:t>
            </a:r>
            <a:endParaRPr lang="en-US" dirty="0">
              <a:cs typeface="Courier New"/>
            </a:endParaRPr>
          </a:p>
        </p:txBody>
      </p:sp>
      <p:pic>
        <p:nvPicPr>
          <p:cNvPr id="3" name="Picture 2"/>
          <p:cNvPicPr>
            <a:picLocks noChangeAspect="1"/>
          </p:cNvPicPr>
          <p:nvPr/>
        </p:nvPicPr>
        <p:blipFill>
          <a:blip r:embed="rId2"/>
          <a:stretch>
            <a:fillRect/>
          </a:stretch>
        </p:blipFill>
        <p:spPr>
          <a:xfrm>
            <a:off x="381000" y="3330068"/>
            <a:ext cx="10075333" cy="1066491"/>
          </a:xfrm>
          <a:prstGeom prst="rect">
            <a:avLst/>
          </a:prstGeom>
        </p:spPr>
      </p:pic>
      <p:pic>
        <p:nvPicPr>
          <p:cNvPr id="6" name="Picture 5"/>
          <p:cNvPicPr>
            <a:picLocks noChangeAspect="1"/>
          </p:cNvPicPr>
          <p:nvPr/>
        </p:nvPicPr>
        <p:blipFill>
          <a:blip r:embed="rId3"/>
          <a:stretch>
            <a:fillRect/>
          </a:stretch>
        </p:blipFill>
        <p:spPr>
          <a:xfrm>
            <a:off x="380999" y="4709824"/>
            <a:ext cx="10089445" cy="1073960"/>
          </a:xfrm>
          <a:prstGeom prst="rect">
            <a:avLst/>
          </a:prstGeom>
        </p:spPr>
      </p:pic>
      <p:pic>
        <p:nvPicPr>
          <p:cNvPr id="7" name="Picture 6"/>
          <p:cNvPicPr>
            <a:picLocks noChangeAspect="1"/>
          </p:cNvPicPr>
          <p:nvPr/>
        </p:nvPicPr>
        <p:blipFill>
          <a:blip r:embed="rId4"/>
          <a:stretch>
            <a:fillRect/>
          </a:stretch>
        </p:blipFill>
        <p:spPr>
          <a:xfrm>
            <a:off x="352778" y="5903478"/>
            <a:ext cx="10131778" cy="668364"/>
          </a:xfrm>
          <a:prstGeom prst="rect">
            <a:avLst/>
          </a:prstGeom>
        </p:spPr>
      </p:pic>
    </p:spTree>
    <p:extLst>
      <p:ext uri="{BB962C8B-B14F-4D97-AF65-F5344CB8AC3E}">
        <p14:creationId xmlns:p14="http://schemas.microsoft.com/office/powerpoint/2010/main" val="2941259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Neural Networks (NN)</a:t>
            </a:r>
            <a:endParaRPr lang="en-US" dirty="0"/>
          </a:p>
        </p:txBody>
      </p:sp>
      <p:pic>
        <p:nvPicPr>
          <p:cNvPr id="4" name="Picture 3"/>
          <p:cNvPicPr>
            <a:picLocks noChangeAspect="1"/>
          </p:cNvPicPr>
          <p:nvPr/>
        </p:nvPicPr>
        <p:blipFill>
          <a:blip r:embed="rId2"/>
          <a:stretch>
            <a:fillRect/>
          </a:stretch>
        </p:blipFill>
        <p:spPr>
          <a:xfrm>
            <a:off x="0" y="3949803"/>
            <a:ext cx="12192000" cy="2751008"/>
          </a:xfrm>
          <a:prstGeom prst="rect">
            <a:avLst/>
          </a:prstGeom>
        </p:spPr>
      </p:pic>
      <p:sp>
        <p:nvSpPr>
          <p:cNvPr id="5" name="Content Placeholder 2"/>
          <p:cNvSpPr>
            <a:spLocks noGrp="1"/>
          </p:cNvSpPr>
          <p:nvPr>
            <p:ph idx="1"/>
          </p:nvPr>
        </p:nvSpPr>
        <p:spPr>
          <a:xfrm>
            <a:off x="609601" y="1600202"/>
            <a:ext cx="10218983" cy="2401991"/>
          </a:xfrm>
        </p:spPr>
        <p:txBody>
          <a:bodyPr>
            <a:normAutofit/>
          </a:bodyPr>
          <a:lstStyle/>
          <a:p>
            <a:r>
              <a:rPr lang="en-US" dirty="0" smtClean="0"/>
              <a:t>Machine Learning Framework</a:t>
            </a:r>
          </a:p>
          <a:p>
            <a:r>
              <a:rPr lang="en-US" dirty="0" smtClean="0"/>
              <a:t>Attempts to mimic patterns of the brain</a:t>
            </a:r>
          </a:p>
          <a:p>
            <a:r>
              <a:rPr lang="en-US" dirty="0" smtClean="0"/>
              <a:t>Artificial Neural Networks = ANNs</a:t>
            </a:r>
          </a:p>
        </p:txBody>
      </p:sp>
    </p:spTree>
    <p:extLst>
      <p:ext uri="{BB962C8B-B14F-4D97-AF65-F5344CB8AC3E}">
        <p14:creationId xmlns:p14="http://schemas.microsoft.com/office/powerpoint/2010/main" val="3399334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Example</a:t>
            </a:r>
            <a:endParaRPr lang="en-US" dirty="0"/>
          </a:p>
        </p:txBody>
      </p:sp>
      <p:pic>
        <p:nvPicPr>
          <p:cNvPr id="6" name="Picture 5"/>
          <p:cNvPicPr>
            <a:picLocks noChangeAspect="1"/>
          </p:cNvPicPr>
          <p:nvPr/>
        </p:nvPicPr>
        <p:blipFill>
          <a:blip r:embed="rId3"/>
          <a:stretch>
            <a:fillRect/>
          </a:stretch>
        </p:blipFill>
        <p:spPr>
          <a:xfrm>
            <a:off x="605447" y="1603918"/>
            <a:ext cx="11335514" cy="4829514"/>
          </a:xfrm>
          <a:prstGeom prst="rect">
            <a:avLst/>
          </a:prstGeom>
        </p:spPr>
      </p:pic>
    </p:spTree>
    <p:extLst>
      <p:ext uri="{BB962C8B-B14F-4D97-AF65-F5344CB8AC3E}">
        <p14:creationId xmlns:p14="http://schemas.microsoft.com/office/powerpoint/2010/main" val="130200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Perceptrons</a:t>
            </a:r>
            <a:endParaRPr lang="en-US" dirty="0"/>
          </a:p>
        </p:txBody>
      </p:sp>
      <p:sp>
        <p:nvSpPr>
          <p:cNvPr id="5" name="Content Placeholder 2"/>
          <p:cNvSpPr>
            <a:spLocks noGrp="1"/>
          </p:cNvSpPr>
          <p:nvPr>
            <p:ph idx="1"/>
          </p:nvPr>
        </p:nvSpPr>
        <p:spPr>
          <a:xfrm>
            <a:off x="609601" y="1437639"/>
            <a:ext cx="10218983" cy="2401991"/>
          </a:xfrm>
        </p:spPr>
        <p:txBody>
          <a:bodyPr>
            <a:normAutofit/>
          </a:bodyPr>
          <a:lstStyle/>
          <a:p>
            <a:r>
              <a:rPr lang="en-US" dirty="0" smtClean="0"/>
              <a:t>Input (multiplied by weight)</a:t>
            </a:r>
          </a:p>
          <a:p>
            <a:r>
              <a:rPr lang="en-US" dirty="0" smtClean="0"/>
              <a:t>Bias</a:t>
            </a:r>
          </a:p>
          <a:p>
            <a:r>
              <a:rPr lang="en-US" dirty="0" smtClean="0"/>
              <a:t>Activation function</a:t>
            </a:r>
          </a:p>
          <a:p>
            <a:r>
              <a:rPr lang="en-US" dirty="0" smtClean="0"/>
              <a:t>Output</a:t>
            </a:r>
          </a:p>
        </p:txBody>
      </p:sp>
      <p:pic>
        <p:nvPicPr>
          <p:cNvPr id="3" name="Picture 2"/>
          <p:cNvPicPr>
            <a:picLocks noChangeAspect="1"/>
          </p:cNvPicPr>
          <p:nvPr/>
        </p:nvPicPr>
        <p:blipFill>
          <a:blip r:embed="rId3"/>
          <a:stretch>
            <a:fillRect/>
          </a:stretch>
        </p:blipFill>
        <p:spPr>
          <a:xfrm>
            <a:off x="0" y="3793452"/>
            <a:ext cx="12192000" cy="3064549"/>
          </a:xfrm>
          <a:prstGeom prst="rect">
            <a:avLst/>
          </a:prstGeom>
        </p:spPr>
      </p:pic>
    </p:spTree>
    <p:extLst>
      <p:ext uri="{BB962C8B-B14F-4D97-AF65-F5344CB8AC3E}">
        <p14:creationId xmlns:p14="http://schemas.microsoft.com/office/powerpoint/2010/main" val="1709253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4835" y="3214606"/>
            <a:ext cx="9499530" cy="3643394"/>
          </a:xfrm>
          <a:prstGeom prst="rect">
            <a:avLst/>
          </a:prstGeom>
        </p:spPr>
      </p:pic>
      <p:sp>
        <p:nvSpPr>
          <p:cNvPr id="2" name="Title 1"/>
          <p:cNvSpPr>
            <a:spLocks noGrp="1"/>
          </p:cNvSpPr>
          <p:nvPr>
            <p:ph type="title"/>
          </p:nvPr>
        </p:nvSpPr>
        <p:spPr/>
        <p:txBody>
          <a:bodyPr>
            <a:normAutofit/>
          </a:bodyPr>
          <a:lstStyle/>
          <a:p>
            <a:r>
              <a:rPr lang="en-US" dirty="0" smtClean="0"/>
              <a:t>Multi-Layer </a:t>
            </a:r>
            <a:r>
              <a:rPr lang="en-US" dirty="0" err="1" smtClean="0"/>
              <a:t>Perceptrons</a:t>
            </a:r>
            <a:endParaRPr lang="en-US" dirty="0"/>
          </a:p>
        </p:txBody>
      </p:sp>
      <p:sp>
        <p:nvSpPr>
          <p:cNvPr id="5" name="Content Placeholder 2"/>
          <p:cNvSpPr>
            <a:spLocks noGrp="1"/>
          </p:cNvSpPr>
          <p:nvPr>
            <p:ph idx="1"/>
          </p:nvPr>
        </p:nvSpPr>
        <p:spPr>
          <a:xfrm>
            <a:off x="609601" y="1422871"/>
            <a:ext cx="10218983" cy="1855679"/>
          </a:xfrm>
        </p:spPr>
        <p:txBody>
          <a:bodyPr>
            <a:normAutofit/>
          </a:bodyPr>
          <a:lstStyle/>
          <a:p>
            <a:r>
              <a:rPr lang="en-US" dirty="0" smtClean="0"/>
              <a:t>Multiple layers of </a:t>
            </a:r>
            <a:r>
              <a:rPr lang="en-US" dirty="0" err="1" smtClean="0"/>
              <a:t>perceptrons</a:t>
            </a:r>
            <a:endParaRPr lang="en-US" dirty="0" smtClean="0"/>
          </a:p>
          <a:p>
            <a:r>
              <a:rPr lang="en-US" dirty="0" smtClean="0"/>
              <a:t>Input</a:t>
            </a:r>
          </a:p>
          <a:p>
            <a:r>
              <a:rPr lang="en-US" dirty="0" smtClean="0"/>
              <a:t>Output</a:t>
            </a:r>
          </a:p>
          <a:p>
            <a:r>
              <a:rPr lang="en-US" dirty="0" smtClean="0"/>
              <a:t>Hidden Layers</a:t>
            </a:r>
          </a:p>
        </p:txBody>
      </p:sp>
    </p:spTree>
    <p:extLst>
      <p:ext uri="{BB962C8B-B14F-4D97-AF65-F5344CB8AC3E}">
        <p14:creationId xmlns:p14="http://schemas.microsoft.com/office/powerpoint/2010/main" val="2785278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 Neural Nets Learn?</a:t>
            </a:r>
            <a:endParaRPr lang="en-US" dirty="0"/>
          </a:p>
        </p:txBody>
      </p:sp>
      <p:pic>
        <p:nvPicPr>
          <p:cNvPr id="7" name="Picture 6"/>
          <p:cNvPicPr>
            <a:picLocks noChangeAspect="1"/>
          </p:cNvPicPr>
          <p:nvPr/>
        </p:nvPicPr>
        <p:blipFill>
          <a:blip r:embed="rId2"/>
          <a:stretch>
            <a:fillRect/>
          </a:stretch>
        </p:blipFill>
        <p:spPr>
          <a:xfrm>
            <a:off x="479777" y="1534984"/>
            <a:ext cx="7555895" cy="4595806"/>
          </a:xfrm>
          <a:prstGeom prst="rect">
            <a:avLst/>
          </a:prstGeom>
        </p:spPr>
      </p:pic>
    </p:spTree>
    <p:extLst>
      <p:ext uri="{BB962C8B-B14F-4D97-AF65-F5344CB8AC3E}">
        <p14:creationId xmlns:p14="http://schemas.microsoft.com/office/powerpoint/2010/main" val="86706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Training a Neural Network</a:t>
            </a:r>
            <a:endParaRPr lang="en-US" dirty="0"/>
          </a:p>
        </p:txBody>
      </p:sp>
      <p:pic>
        <p:nvPicPr>
          <p:cNvPr id="4" name="Picture 3"/>
          <p:cNvPicPr>
            <a:picLocks noChangeAspect="1"/>
          </p:cNvPicPr>
          <p:nvPr/>
        </p:nvPicPr>
        <p:blipFill>
          <a:blip r:embed="rId3"/>
          <a:stretch>
            <a:fillRect/>
          </a:stretch>
        </p:blipFill>
        <p:spPr>
          <a:xfrm>
            <a:off x="0" y="1255190"/>
            <a:ext cx="12192000" cy="5603152"/>
          </a:xfrm>
          <a:prstGeom prst="rect">
            <a:avLst/>
          </a:prstGeom>
        </p:spPr>
      </p:pic>
    </p:spTree>
    <p:extLst>
      <p:ext uri="{BB962C8B-B14F-4D97-AF65-F5344CB8AC3E}">
        <p14:creationId xmlns:p14="http://schemas.microsoft.com/office/powerpoint/2010/main" val="3601395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 and Test Split</a:t>
            </a:r>
            <a:endParaRPr lang="en-US" dirty="0"/>
          </a:p>
        </p:txBody>
      </p:sp>
      <p:pic>
        <p:nvPicPr>
          <p:cNvPr id="5" name="Picture 4"/>
          <p:cNvPicPr>
            <a:picLocks noChangeAspect="1"/>
          </p:cNvPicPr>
          <p:nvPr/>
        </p:nvPicPr>
        <p:blipFill>
          <a:blip r:embed="rId3"/>
          <a:stretch>
            <a:fillRect/>
          </a:stretch>
        </p:blipFill>
        <p:spPr>
          <a:xfrm>
            <a:off x="508014" y="2377293"/>
            <a:ext cx="9539110" cy="3224944"/>
          </a:xfrm>
          <a:prstGeom prst="rect">
            <a:avLst/>
          </a:prstGeom>
        </p:spPr>
      </p:pic>
      <p:pic>
        <p:nvPicPr>
          <p:cNvPr id="4" name="Picture 3"/>
          <p:cNvPicPr>
            <a:picLocks noChangeAspect="1"/>
          </p:cNvPicPr>
          <p:nvPr/>
        </p:nvPicPr>
        <p:blipFill>
          <a:blip r:embed="rId4"/>
          <a:stretch>
            <a:fillRect/>
          </a:stretch>
        </p:blipFill>
        <p:spPr>
          <a:xfrm>
            <a:off x="1013192" y="4268368"/>
            <a:ext cx="440267" cy="429012"/>
          </a:xfrm>
          <a:prstGeom prst="rect">
            <a:avLst/>
          </a:prstGeom>
        </p:spPr>
      </p:pic>
      <p:pic>
        <p:nvPicPr>
          <p:cNvPr id="6" name="Picture 5"/>
          <p:cNvPicPr>
            <a:picLocks noChangeAspect="1"/>
          </p:cNvPicPr>
          <p:nvPr/>
        </p:nvPicPr>
        <p:blipFill>
          <a:blip r:embed="rId4"/>
          <a:stretch>
            <a:fillRect/>
          </a:stretch>
        </p:blipFill>
        <p:spPr>
          <a:xfrm>
            <a:off x="1284124" y="4716150"/>
            <a:ext cx="358423" cy="437263"/>
          </a:xfrm>
          <a:prstGeom prst="rect">
            <a:avLst/>
          </a:prstGeom>
        </p:spPr>
      </p:pic>
      <p:pic>
        <p:nvPicPr>
          <p:cNvPr id="7" name="Picture 6"/>
          <p:cNvPicPr>
            <a:picLocks noChangeAspect="1"/>
          </p:cNvPicPr>
          <p:nvPr/>
        </p:nvPicPr>
        <p:blipFill>
          <a:blip r:embed="rId4"/>
          <a:stretch>
            <a:fillRect/>
          </a:stretch>
        </p:blipFill>
        <p:spPr>
          <a:xfrm>
            <a:off x="1216391" y="5129422"/>
            <a:ext cx="460600" cy="448826"/>
          </a:xfrm>
          <a:prstGeom prst="rect">
            <a:avLst/>
          </a:prstGeom>
        </p:spPr>
      </p:pic>
    </p:spTree>
    <p:extLst>
      <p:ext uri="{BB962C8B-B14F-4D97-AF65-F5344CB8AC3E}">
        <p14:creationId xmlns:p14="http://schemas.microsoft.com/office/powerpoint/2010/main" val="181129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Workflow</a:t>
            </a:r>
            <a:endParaRPr lang="en-US" dirty="0"/>
          </a:p>
        </p:txBody>
      </p:sp>
      <p:sp>
        <p:nvSpPr>
          <p:cNvPr id="3" name="Content Placeholder 2"/>
          <p:cNvSpPr>
            <a:spLocks noGrp="1"/>
          </p:cNvSpPr>
          <p:nvPr>
            <p:ph idx="1"/>
          </p:nvPr>
        </p:nvSpPr>
        <p:spPr>
          <a:xfrm>
            <a:off x="609601" y="1600202"/>
            <a:ext cx="10218983" cy="2401991"/>
          </a:xfrm>
        </p:spPr>
        <p:txBody>
          <a:bodyPr>
            <a:normAutofit/>
          </a:bodyPr>
          <a:lstStyle/>
          <a:p>
            <a:r>
              <a:rPr lang="en-US" dirty="0" smtClean="0"/>
              <a:t>Input data</a:t>
            </a:r>
          </a:p>
          <a:p>
            <a:r>
              <a:rPr lang="en-US" dirty="0" smtClean="0"/>
              <a:t>Data preprocessing</a:t>
            </a:r>
          </a:p>
          <a:p>
            <a:r>
              <a:rPr lang="en-US" dirty="0" smtClean="0"/>
              <a:t>Training, validation and test split</a:t>
            </a:r>
          </a:p>
          <a:p>
            <a:r>
              <a:rPr lang="en-US" dirty="0" smtClean="0"/>
              <a:t>Modeling</a:t>
            </a:r>
          </a:p>
          <a:p>
            <a:r>
              <a:rPr lang="en-US" dirty="0" smtClean="0"/>
              <a:t>Predictions and Evaluations</a:t>
            </a:r>
          </a:p>
        </p:txBody>
      </p:sp>
      <p:pic>
        <p:nvPicPr>
          <p:cNvPr id="4" name="Picture 3"/>
          <p:cNvPicPr>
            <a:picLocks noChangeAspect="1"/>
          </p:cNvPicPr>
          <p:nvPr/>
        </p:nvPicPr>
        <p:blipFill>
          <a:blip r:embed="rId2"/>
          <a:stretch>
            <a:fillRect/>
          </a:stretch>
        </p:blipFill>
        <p:spPr>
          <a:xfrm>
            <a:off x="705555" y="4002193"/>
            <a:ext cx="8867139" cy="2489021"/>
          </a:xfrm>
          <a:prstGeom prst="rect">
            <a:avLst/>
          </a:prstGeom>
        </p:spPr>
      </p:pic>
    </p:spTree>
    <p:extLst>
      <p:ext uri="{BB962C8B-B14F-4D97-AF65-F5344CB8AC3E}">
        <p14:creationId xmlns:p14="http://schemas.microsoft.com/office/powerpoint/2010/main" val="410964553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Modeling</a:t>
            </a:r>
            <a:endParaRPr lang="en-US" dirty="0"/>
          </a:p>
        </p:txBody>
      </p:sp>
      <p:pic>
        <p:nvPicPr>
          <p:cNvPr id="7" name="Picture 6"/>
          <p:cNvPicPr>
            <a:picLocks noChangeAspect="1"/>
          </p:cNvPicPr>
          <p:nvPr/>
        </p:nvPicPr>
        <p:blipFill>
          <a:blip r:embed="rId3"/>
          <a:stretch>
            <a:fillRect/>
          </a:stretch>
        </p:blipFill>
        <p:spPr>
          <a:xfrm>
            <a:off x="609601" y="1417638"/>
            <a:ext cx="8731956" cy="5317862"/>
          </a:xfrm>
          <a:prstGeom prst="rect">
            <a:avLst/>
          </a:prstGeom>
        </p:spPr>
      </p:pic>
      <p:pic>
        <p:nvPicPr>
          <p:cNvPr id="4" name="Picture 3"/>
          <p:cNvPicPr>
            <a:picLocks noChangeAspect="1"/>
          </p:cNvPicPr>
          <p:nvPr/>
        </p:nvPicPr>
        <p:blipFill>
          <a:blip r:embed="rId4"/>
          <a:stretch>
            <a:fillRect/>
          </a:stretch>
        </p:blipFill>
        <p:spPr>
          <a:xfrm>
            <a:off x="1820336" y="1646525"/>
            <a:ext cx="239887" cy="482803"/>
          </a:xfrm>
          <a:prstGeom prst="rect">
            <a:avLst/>
          </a:prstGeom>
        </p:spPr>
      </p:pic>
      <p:pic>
        <p:nvPicPr>
          <p:cNvPr id="5" name="Picture 4"/>
          <p:cNvPicPr>
            <a:picLocks noChangeAspect="1"/>
          </p:cNvPicPr>
          <p:nvPr/>
        </p:nvPicPr>
        <p:blipFill>
          <a:blip r:embed="rId4"/>
          <a:stretch>
            <a:fillRect/>
          </a:stretch>
        </p:blipFill>
        <p:spPr>
          <a:xfrm>
            <a:off x="1066800" y="2963091"/>
            <a:ext cx="291059" cy="313509"/>
          </a:xfrm>
          <a:prstGeom prst="rect">
            <a:avLst/>
          </a:prstGeom>
        </p:spPr>
      </p:pic>
    </p:spTree>
    <p:extLst>
      <p:ext uri="{BB962C8B-B14F-4D97-AF65-F5344CB8AC3E}">
        <p14:creationId xmlns:p14="http://schemas.microsoft.com/office/powerpoint/2010/main" val="751337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Predictions and Evaluations</a:t>
            </a:r>
            <a:endParaRPr lang="en-US" dirty="0"/>
          </a:p>
        </p:txBody>
      </p:sp>
      <p:pic>
        <p:nvPicPr>
          <p:cNvPr id="3" name="Picture 2"/>
          <p:cNvPicPr>
            <a:picLocks noChangeAspect="1"/>
          </p:cNvPicPr>
          <p:nvPr/>
        </p:nvPicPr>
        <p:blipFill>
          <a:blip r:embed="rId3"/>
          <a:stretch>
            <a:fillRect/>
          </a:stretch>
        </p:blipFill>
        <p:spPr>
          <a:xfrm>
            <a:off x="529908" y="1169496"/>
            <a:ext cx="7753313" cy="5688505"/>
          </a:xfrm>
          <a:prstGeom prst="rect">
            <a:avLst/>
          </a:prstGeom>
        </p:spPr>
      </p:pic>
      <p:pic>
        <p:nvPicPr>
          <p:cNvPr id="5" name="Picture 4"/>
          <p:cNvPicPr>
            <a:picLocks noChangeAspect="1"/>
          </p:cNvPicPr>
          <p:nvPr/>
        </p:nvPicPr>
        <p:blipFill>
          <a:blip r:embed="rId4"/>
          <a:stretch>
            <a:fillRect/>
          </a:stretch>
        </p:blipFill>
        <p:spPr>
          <a:xfrm>
            <a:off x="4027316" y="1654990"/>
            <a:ext cx="270382" cy="313509"/>
          </a:xfrm>
          <a:prstGeom prst="rect">
            <a:avLst/>
          </a:prstGeom>
        </p:spPr>
      </p:pic>
    </p:spTree>
    <p:extLst>
      <p:ext uri="{BB962C8B-B14F-4D97-AF65-F5344CB8AC3E}">
        <p14:creationId xmlns:p14="http://schemas.microsoft.com/office/powerpoint/2010/main" val="113072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Steps</a:t>
            </a:r>
            <a:endParaRPr lang="en-US" dirty="0"/>
          </a:p>
        </p:txBody>
      </p:sp>
      <p:sp>
        <p:nvSpPr>
          <p:cNvPr id="3" name="Content Placeholder 2"/>
          <p:cNvSpPr>
            <a:spLocks noGrp="1"/>
          </p:cNvSpPr>
          <p:nvPr>
            <p:ph idx="1"/>
          </p:nvPr>
        </p:nvSpPr>
        <p:spPr>
          <a:xfrm>
            <a:off x="609601" y="1600201"/>
            <a:ext cx="10218983" cy="4676300"/>
          </a:xfrm>
        </p:spPr>
        <p:txBody>
          <a:bodyPr>
            <a:normAutofit/>
          </a:bodyPr>
          <a:lstStyle/>
          <a:p>
            <a:r>
              <a:rPr lang="en-US" dirty="0" smtClean="0"/>
              <a:t>Common steps during model building</a:t>
            </a:r>
          </a:p>
          <a:p>
            <a:pPr lvl="1"/>
            <a:r>
              <a:rPr lang="en-US" dirty="0" smtClean="0"/>
              <a:t>Estimating model parameters</a:t>
            </a:r>
          </a:p>
          <a:p>
            <a:pPr lvl="1"/>
            <a:r>
              <a:rPr lang="en-US" dirty="0" smtClean="0"/>
              <a:t>Determining the values of tuning parameters that cannot be directly calculated from data</a:t>
            </a:r>
          </a:p>
          <a:p>
            <a:pPr lvl="1"/>
            <a:r>
              <a:rPr lang="en-US" dirty="0" smtClean="0"/>
              <a:t>Calculating the performance of the final model that will generalize to new data</a:t>
            </a:r>
          </a:p>
          <a:p>
            <a:r>
              <a:rPr lang="en-US" dirty="0" smtClean="0"/>
              <a:t>How do we spend the data to find an optimal model?</a:t>
            </a:r>
          </a:p>
        </p:txBody>
      </p:sp>
      <p:pic>
        <p:nvPicPr>
          <p:cNvPr id="4" name="Picture 3"/>
          <p:cNvPicPr>
            <a:picLocks noChangeAspect="1"/>
          </p:cNvPicPr>
          <p:nvPr/>
        </p:nvPicPr>
        <p:blipFill>
          <a:blip r:embed="rId3"/>
          <a:stretch>
            <a:fillRect/>
          </a:stretch>
        </p:blipFill>
        <p:spPr>
          <a:xfrm>
            <a:off x="730956" y="4096455"/>
            <a:ext cx="9855200" cy="2349500"/>
          </a:xfrm>
          <a:prstGeom prst="rect">
            <a:avLst/>
          </a:prstGeom>
        </p:spPr>
      </p:pic>
    </p:spTree>
    <p:extLst>
      <p:ext uri="{BB962C8B-B14F-4D97-AF65-F5344CB8AC3E}">
        <p14:creationId xmlns:p14="http://schemas.microsoft.com/office/powerpoint/2010/main" val="318014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Spending Our Data</a:t>
            </a:r>
            <a:endParaRPr lang="en-US" dirty="0"/>
          </a:p>
        </p:txBody>
      </p:sp>
      <p:sp>
        <p:nvSpPr>
          <p:cNvPr id="3" name="Content Placeholder 2"/>
          <p:cNvSpPr>
            <a:spLocks noGrp="1"/>
          </p:cNvSpPr>
          <p:nvPr>
            <p:ph idx="1"/>
          </p:nvPr>
        </p:nvSpPr>
        <p:spPr>
          <a:xfrm>
            <a:off x="609601" y="1600201"/>
            <a:ext cx="10218983" cy="4676300"/>
          </a:xfrm>
        </p:spPr>
        <p:txBody>
          <a:bodyPr>
            <a:normAutofit/>
          </a:bodyPr>
          <a:lstStyle/>
          <a:p>
            <a:r>
              <a:rPr lang="en-US" dirty="0" smtClean="0"/>
              <a:t>The more data we spend, the better estimates we’ll get. Given a fixed amount of data:</a:t>
            </a:r>
          </a:p>
          <a:p>
            <a:pPr lvl="1"/>
            <a:r>
              <a:rPr lang="en-US" dirty="0" smtClean="0"/>
              <a:t>Too much spent in training won’t allow us to get a good assessment of predictive performance (over-fitting)</a:t>
            </a:r>
          </a:p>
          <a:p>
            <a:pPr lvl="1"/>
            <a:r>
              <a:rPr lang="en-US" dirty="0" smtClean="0"/>
              <a:t>Too much spend in testing won’t allow us to get a good assessment of model structure &amp; parameters (under-fitting)</a:t>
            </a:r>
          </a:p>
        </p:txBody>
      </p:sp>
      <p:pic>
        <p:nvPicPr>
          <p:cNvPr id="4" name="Picture 3"/>
          <p:cNvPicPr>
            <a:picLocks noChangeAspect="1"/>
          </p:cNvPicPr>
          <p:nvPr/>
        </p:nvPicPr>
        <p:blipFill>
          <a:blip r:embed="rId2"/>
          <a:stretch>
            <a:fillRect/>
          </a:stretch>
        </p:blipFill>
        <p:spPr>
          <a:xfrm>
            <a:off x="1450622" y="3790244"/>
            <a:ext cx="9080500" cy="2743200"/>
          </a:xfrm>
          <a:prstGeom prst="rect">
            <a:avLst/>
          </a:prstGeom>
        </p:spPr>
      </p:pic>
    </p:spTree>
    <p:extLst>
      <p:ext uri="{BB962C8B-B14F-4D97-AF65-F5344CB8AC3E}">
        <p14:creationId xmlns:p14="http://schemas.microsoft.com/office/powerpoint/2010/main" val="51431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Testing &amp; Validation</a:t>
            </a:r>
            <a:endParaRPr lang="en-US" dirty="0"/>
          </a:p>
        </p:txBody>
      </p:sp>
      <p:sp>
        <p:nvSpPr>
          <p:cNvPr id="3" name="Content Placeholder 2"/>
          <p:cNvSpPr>
            <a:spLocks noGrp="1"/>
          </p:cNvSpPr>
          <p:nvPr>
            <p:ph idx="1"/>
          </p:nvPr>
        </p:nvSpPr>
        <p:spPr>
          <a:xfrm>
            <a:off x="609601" y="1600202"/>
            <a:ext cx="10218983" cy="2032785"/>
          </a:xfrm>
        </p:spPr>
        <p:txBody>
          <a:bodyPr>
            <a:normAutofit/>
          </a:bodyPr>
          <a:lstStyle/>
          <a:p>
            <a:r>
              <a:rPr lang="en-US" dirty="0" smtClean="0"/>
              <a:t>Balance between generalization &amp; specificity</a:t>
            </a:r>
          </a:p>
          <a:p>
            <a:r>
              <a:rPr lang="en-US" dirty="0" smtClean="0"/>
              <a:t>Prevents </a:t>
            </a:r>
            <a:r>
              <a:rPr lang="en-US" dirty="0" err="1" smtClean="0"/>
              <a:t>Overfitting</a:t>
            </a:r>
            <a:r>
              <a:rPr lang="en-US" dirty="0" smtClean="0"/>
              <a:t>!</a:t>
            </a:r>
          </a:p>
          <a:p>
            <a:r>
              <a:rPr lang="en-US" dirty="0" smtClean="0"/>
              <a:t>Validation sets or cross-validation</a:t>
            </a:r>
          </a:p>
        </p:txBody>
      </p:sp>
      <p:pic>
        <p:nvPicPr>
          <p:cNvPr id="4" name="Picture 3"/>
          <p:cNvPicPr>
            <a:picLocks noChangeAspect="1"/>
          </p:cNvPicPr>
          <p:nvPr/>
        </p:nvPicPr>
        <p:blipFill>
          <a:blip r:embed="rId3"/>
          <a:stretch>
            <a:fillRect/>
          </a:stretch>
        </p:blipFill>
        <p:spPr>
          <a:xfrm>
            <a:off x="1665111" y="3354239"/>
            <a:ext cx="7992250" cy="3341968"/>
          </a:xfrm>
          <a:prstGeom prst="rect">
            <a:avLst/>
          </a:prstGeom>
        </p:spPr>
      </p:pic>
    </p:spTree>
    <p:extLst>
      <p:ext uri="{BB962C8B-B14F-4D97-AF65-F5344CB8AC3E}">
        <p14:creationId xmlns:p14="http://schemas.microsoft.com/office/powerpoint/2010/main" val="77583805"/>
      </p:ext>
    </p:extLst>
  </p:cSld>
  <p:clrMapOvr>
    <a:masterClrMapping/>
  </p:clrMapOvr>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5811</TotalTime>
  <Words>3872</Words>
  <Application>Microsoft Macintosh PowerPoint</Application>
  <PresentationFormat>Custom</PresentationFormat>
  <Paragraphs>365</Paragraphs>
  <Slides>61</Slides>
  <Notes>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ODU Grid Theme</vt:lpstr>
      <vt:lpstr>Equation</vt:lpstr>
      <vt:lpstr>Introduction To Machine Learning With R</vt:lpstr>
      <vt:lpstr>Table of Contents</vt:lpstr>
      <vt:lpstr>Session Material</vt:lpstr>
      <vt:lpstr>Statistical Analysis vs. Machine Learning</vt:lpstr>
      <vt:lpstr>Machine Learning Overview</vt:lpstr>
      <vt:lpstr>The General Workflow</vt:lpstr>
      <vt:lpstr>Model Building Steps</vt:lpstr>
      <vt:lpstr>Spending Our Data</vt:lpstr>
      <vt:lpstr>Training, Testing &amp; Validation</vt:lpstr>
      <vt:lpstr>Hold-out Validation</vt:lpstr>
      <vt:lpstr>Cross Validation</vt:lpstr>
      <vt:lpstr>Cross Validation</vt:lpstr>
      <vt:lpstr>Estimating Performance</vt:lpstr>
      <vt:lpstr>Estimating Performance</vt:lpstr>
      <vt:lpstr>Estimating Performance</vt:lpstr>
      <vt:lpstr>Estimating Performance</vt:lpstr>
      <vt:lpstr>Estimating Performance</vt:lpstr>
      <vt:lpstr>Sensitivity &amp; Specificity</vt:lpstr>
      <vt:lpstr>Classification Threshold</vt:lpstr>
      <vt:lpstr>ROC</vt:lpstr>
      <vt:lpstr>AUC</vt:lpstr>
      <vt:lpstr>AUC</vt:lpstr>
      <vt:lpstr>Estimating Performance</vt:lpstr>
      <vt:lpstr>Estimating Performance</vt:lpstr>
      <vt:lpstr>Estimating Performance</vt:lpstr>
      <vt:lpstr>ML with caret</vt:lpstr>
      <vt:lpstr>The caret Package</vt:lpstr>
      <vt:lpstr>Setting up a caret model</vt:lpstr>
      <vt:lpstr>Single Decision Trees</vt:lpstr>
      <vt:lpstr>Decision Trees</vt:lpstr>
      <vt:lpstr>Random Forests</vt:lpstr>
      <vt:lpstr>Random Forests</vt:lpstr>
      <vt:lpstr>Random Forests</vt:lpstr>
      <vt:lpstr>Random Forests</vt:lpstr>
      <vt:lpstr>Feature Importance</vt:lpstr>
      <vt:lpstr>Predictions on Test Data</vt:lpstr>
      <vt:lpstr>What if our data is text?</vt:lpstr>
      <vt:lpstr>Text Classification</vt:lpstr>
      <vt:lpstr>The Documents</vt:lpstr>
      <vt:lpstr>Get The Data and Put It In a Data Frame</vt:lpstr>
      <vt:lpstr>What did we just do?</vt:lpstr>
      <vt:lpstr>What did we just do?</vt:lpstr>
      <vt:lpstr>Why did we do it?</vt:lpstr>
      <vt:lpstr>Create a document term matrix</vt:lpstr>
      <vt:lpstr>Create a document term matrix</vt:lpstr>
      <vt:lpstr>What did we just do?</vt:lpstr>
      <vt:lpstr>Sparsity</vt:lpstr>
      <vt:lpstr>Exploratory Analysis w/ tf-idf</vt:lpstr>
      <vt:lpstr>Tf-idf</vt:lpstr>
      <vt:lpstr>Exploratory Analysis w/ tf-idf</vt:lpstr>
      <vt:lpstr>See top tf-idf words for 4 topics</vt:lpstr>
      <vt:lpstr>Estimate Model</vt:lpstr>
      <vt:lpstr>Introduction to Neural Networks (NN)</vt:lpstr>
      <vt:lpstr>Overview / Example</vt:lpstr>
      <vt:lpstr>Perceptrons</vt:lpstr>
      <vt:lpstr>Multi-Layer Perceptrons</vt:lpstr>
      <vt:lpstr>How do Neural Nets Learn?</vt:lpstr>
      <vt:lpstr>Training a Neural Network</vt:lpstr>
      <vt:lpstr>Train and Test Split</vt:lpstr>
      <vt:lpstr>Modeling</vt:lpstr>
      <vt:lpstr>Predictions and Evaluations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238</cp:revision>
  <cp:lastPrinted>2017-09-05T14:30:26Z</cp:lastPrinted>
  <dcterms:created xsi:type="dcterms:W3CDTF">2016-11-25T15:27:32Z</dcterms:created>
  <dcterms:modified xsi:type="dcterms:W3CDTF">2018-11-12T13:42:53Z</dcterms:modified>
</cp:coreProperties>
</file>